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84" r:id="rId3"/>
    <p:sldId id="285" r:id="rId4"/>
    <p:sldId id="291" r:id="rId5"/>
    <p:sldId id="286" r:id="rId6"/>
    <p:sldId id="288" r:id="rId7"/>
    <p:sldId id="276" r:id="rId8"/>
    <p:sldId id="259" r:id="rId9"/>
    <p:sldId id="268" r:id="rId10"/>
    <p:sldId id="269" r:id="rId11"/>
    <p:sldId id="270" r:id="rId12"/>
    <p:sldId id="271" r:id="rId13"/>
    <p:sldId id="272" r:id="rId14"/>
    <p:sldId id="260" r:id="rId15"/>
    <p:sldId id="277" r:id="rId16"/>
    <p:sldId id="263" r:id="rId17"/>
    <p:sldId id="282" r:id="rId18"/>
    <p:sldId id="283" r:id="rId19"/>
  </p:sldIdLst>
  <p:sldSz cx="9144000" cy="6858000" type="screen4x3"/>
  <p:notesSz cx="6858000" cy="9144000"/>
  <p:defaultTextStyle>
    <a:defPPr>
      <a:defRPr lang="el-GR"/>
    </a:defPPr>
    <a:lvl1pPr algn="l" rtl="0" fontAlgn="base">
      <a:spcBef>
        <a:spcPct val="0"/>
      </a:spcBef>
      <a:spcAft>
        <a:spcPct val="0"/>
      </a:spcAft>
      <a:defRPr kern="1200">
        <a:solidFill>
          <a:schemeClr val="bg1"/>
        </a:solidFill>
        <a:latin typeface="Calibri" pitchFamily="34" charset="0"/>
        <a:ea typeface="+mn-ea"/>
        <a:cs typeface="+mn-cs"/>
      </a:defRPr>
    </a:lvl1pPr>
    <a:lvl2pPr marL="457200" algn="l" rtl="0" fontAlgn="base">
      <a:spcBef>
        <a:spcPct val="0"/>
      </a:spcBef>
      <a:spcAft>
        <a:spcPct val="0"/>
      </a:spcAft>
      <a:defRPr kern="1200">
        <a:solidFill>
          <a:schemeClr val="bg1"/>
        </a:solidFill>
        <a:latin typeface="Calibri" pitchFamily="34" charset="0"/>
        <a:ea typeface="+mn-ea"/>
        <a:cs typeface="+mn-cs"/>
      </a:defRPr>
    </a:lvl2pPr>
    <a:lvl3pPr marL="914400" algn="l" rtl="0" fontAlgn="base">
      <a:spcBef>
        <a:spcPct val="0"/>
      </a:spcBef>
      <a:spcAft>
        <a:spcPct val="0"/>
      </a:spcAft>
      <a:defRPr kern="1200">
        <a:solidFill>
          <a:schemeClr val="bg1"/>
        </a:solidFill>
        <a:latin typeface="Calibri" pitchFamily="34" charset="0"/>
        <a:ea typeface="+mn-ea"/>
        <a:cs typeface="+mn-cs"/>
      </a:defRPr>
    </a:lvl3pPr>
    <a:lvl4pPr marL="1371600" algn="l" rtl="0" fontAlgn="base">
      <a:spcBef>
        <a:spcPct val="0"/>
      </a:spcBef>
      <a:spcAft>
        <a:spcPct val="0"/>
      </a:spcAft>
      <a:defRPr kern="1200">
        <a:solidFill>
          <a:schemeClr val="bg1"/>
        </a:solidFill>
        <a:latin typeface="Calibri" pitchFamily="34" charset="0"/>
        <a:ea typeface="+mn-ea"/>
        <a:cs typeface="+mn-cs"/>
      </a:defRPr>
    </a:lvl4pPr>
    <a:lvl5pPr marL="1828800" algn="l" rtl="0" fontAlgn="base">
      <a:spcBef>
        <a:spcPct val="0"/>
      </a:spcBef>
      <a:spcAft>
        <a:spcPct val="0"/>
      </a:spcAft>
      <a:defRPr kern="1200">
        <a:solidFill>
          <a:schemeClr val="bg1"/>
        </a:solidFill>
        <a:latin typeface="Calibri" pitchFamily="34" charset="0"/>
        <a:ea typeface="+mn-ea"/>
        <a:cs typeface="+mn-cs"/>
      </a:defRPr>
    </a:lvl5pPr>
    <a:lvl6pPr marL="2286000" algn="l" defTabSz="914400" rtl="0" eaLnBrk="1" latinLnBrk="0" hangingPunct="1">
      <a:defRPr kern="1200">
        <a:solidFill>
          <a:schemeClr val="bg1"/>
        </a:solidFill>
        <a:latin typeface="Calibri" pitchFamily="34" charset="0"/>
        <a:ea typeface="+mn-ea"/>
        <a:cs typeface="+mn-cs"/>
      </a:defRPr>
    </a:lvl6pPr>
    <a:lvl7pPr marL="2743200" algn="l" defTabSz="914400" rtl="0" eaLnBrk="1" latinLnBrk="0" hangingPunct="1">
      <a:defRPr kern="1200">
        <a:solidFill>
          <a:schemeClr val="bg1"/>
        </a:solidFill>
        <a:latin typeface="Calibri" pitchFamily="34" charset="0"/>
        <a:ea typeface="+mn-ea"/>
        <a:cs typeface="+mn-cs"/>
      </a:defRPr>
    </a:lvl7pPr>
    <a:lvl8pPr marL="3200400" algn="l" defTabSz="914400" rtl="0" eaLnBrk="1" latinLnBrk="0" hangingPunct="1">
      <a:defRPr kern="1200">
        <a:solidFill>
          <a:schemeClr val="bg1"/>
        </a:solidFill>
        <a:latin typeface="Calibri" pitchFamily="34" charset="0"/>
        <a:ea typeface="+mn-ea"/>
        <a:cs typeface="+mn-cs"/>
      </a:defRPr>
    </a:lvl8pPr>
    <a:lvl9pPr marL="3657600" algn="l" defTabSz="914400" rtl="0" eaLnBrk="1" latinLnBrk="0" hangingPunct="1">
      <a:defRPr kern="1200">
        <a:solidFill>
          <a:schemeClr val="bg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771F"/>
    <a:srgbClr val="EAAD16"/>
    <a:srgbClr val="0DA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29" autoAdjust="0"/>
  </p:normalViewPr>
  <p:slideViewPr>
    <p:cSldViewPr>
      <p:cViewPr varScale="1">
        <p:scale>
          <a:sx n="68" d="100"/>
          <a:sy n="68" d="100"/>
        </p:scale>
        <p:origin x="-12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BAE8E-DBCB-4722-A9CD-B5F9DA641E03}" type="datetimeFigureOut">
              <a:rPr lang="el-GR" smtClean="0"/>
              <a:pPr/>
              <a:t>12/6/2019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56F60-FC39-413C-9BA5-E28DA726E09D}" type="slidenum">
              <a:rPr lang="el-GR" smtClean="0"/>
              <a:pPr/>
              <a:t>‹#›</a:t>
            </a:fld>
            <a:endParaRPr lang="el-GR"/>
          </a:p>
        </p:txBody>
      </p:sp>
    </p:spTree>
    <p:extLst>
      <p:ext uri="{BB962C8B-B14F-4D97-AF65-F5344CB8AC3E}">
        <p14:creationId xmlns:p14="http://schemas.microsoft.com/office/powerpoint/2010/main" val="178183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Στο πλαίσιο του προγράμματος </a:t>
            </a:r>
            <a:endParaRPr lang="el-GR" dirty="0"/>
          </a:p>
        </p:txBody>
      </p:sp>
      <p:sp>
        <p:nvSpPr>
          <p:cNvPr id="4" name="3 - Θέση αριθμού διαφάνειας"/>
          <p:cNvSpPr>
            <a:spLocks noGrp="1"/>
          </p:cNvSpPr>
          <p:nvPr>
            <p:ph type="sldNum" sz="quarter" idx="10"/>
          </p:nvPr>
        </p:nvSpPr>
        <p:spPr/>
        <p:txBody>
          <a:bodyPr/>
          <a:lstStyle/>
          <a:p>
            <a:fld id="{E3456F60-FC39-413C-9BA5-E28DA726E09D}"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3456F60-FC39-413C-9BA5-E28DA726E09D}"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20000"/>
          </a:bodyPr>
          <a:lstStyle/>
          <a:p>
            <a:endParaRPr lang="el-GR" baseline="0" dirty="0" smtClean="0"/>
          </a:p>
        </p:txBody>
      </p:sp>
      <p:sp>
        <p:nvSpPr>
          <p:cNvPr id="4" name="3 - Θέση αριθμού διαφάνειας"/>
          <p:cNvSpPr>
            <a:spLocks noGrp="1"/>
          </p:cNvSpPr>
          <p:nvPr>
            <p:ph type="sldNum" sz="quarter" idx="10"/>
          </p:nvPr>
        </p:nvSpPr>
        <p:spPr/>
        <p:txBody>
          <a:bodyPr/>
          <a:lstStyle/>
          <a:p>
            <a:fld id="{E3456F60-FC39-413C-9BA5-E28DA726E09D}" type="slidenum">
              <a:rPr lang="el-GR" smtClean="0"/>
              <a:pP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Στυλ κύριου τίτλου</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4" name="Date Placeholder 29"/>
          <p:cNvSpPr>
            <a:spLocks noGrp="1"/>
          </p:cNvSpPr>
          <p:nvPr>
            <p:ph type="dt" sz="half" idx="10"/>
          </p:nvPr>
        </p:nvSpPr>
        <p:spPr/>
        <p:txBody>
          <a:bodyPr/>
          <a:lstStyle>
            <a:lvl1pPr>
              <a:defRPr/>
            </a:lvl1pPr>
          </a:lstStyle>
          <a:p>
            <a:pPr>
              <a:defRPr/>
            </a:pPr>
            <a:fld id="{272A6C44-4D3C-44FA-8A05-0029624EE118}" type="datetimeFigureOut">
              <a:rPr lang="el-GR"/>
              <a:pPr>
                <a:defRPr/>
              </a:pPr>
              <a:t>12/6/2019</a:t>
            </a:fld>
            <a:endParaRPr lang="el-GR"/>
          </a:p>
        </p:txBody>
      </p:sp>
      <p:sp>
        <p:nvSpPr>
          <p:cNvPr id="5" name="Footer Placeholder 18"/>
          <p:cNvSpPr>
            <a:spLocks noGrp="1"/>
          </p:cNvSpPr>
          <p:nvPr>
            <p:ph type="ftr" sz="quarter" idx="11"/>
          </p:nvPr>
        </p:nvSpPr>
        <p:spPr/>
        <p:txBody>
          <a:bodyPr/>
          <a:lstStyle>
            <a:lvl1pPr>
              <a:defRPr/>
            </a:lvl1pPr>
          </a:lstStyle>
          <a:p>
            <a:pPr>
              <a:defRPr/>
            </a:pPr>
            <a:endParaRPr lang="el-GR"/>
          </a:p>
        </p:txBody>
      </p:sp>
      <p:sp>
        <p:nvSpPr>
          <p:cNvPr id="6" name="Slide Number Placeholder 26"/>
          <p:cNvSpPr>
            <a:spLocks noGrp="1"/>
          </p:cNvSpPr>
          <p:nvPr>
            <p:ph type="sldNum" sz="quarter" idx="12"/>
          </p:nvPr>
        </p:nvSpPr>
        <p:spPr/>
        <p:txBody>
          <a:bodyPr/>
          <a:lstStyle>
            <a:lvl1pPr>
              <a:defRPr/>
            </a:lvl1pPr>
          </a:lstStyle>
          <a:p>
            <a:pPr>
              <a:defRPr/>
            </a:pPr>
            <a:fld id="{CE6AE9AB-C562-43BD-9FCE-90CE74E1AD14}"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9"/>
          <p:cNvSpPr>
            <a:spLocks noGrp="1"/>
          </p:cNvSpPr>
          <p:nvPr>
            <p:ph type="dt" sz="half" idx="10"/>
          </p:nvPr>
        </p:nvSpPr>
        <p:spPr/>
        <p:txBody>
          <a:bodyPr/>
          <a:lstStyle>
            <a:lvl1pPr>
              <a:defRPr/>
            </a:lvl1pPr>
          </a:lstStyle>
          <a:p>
            <a:pPr>
              <a:defRPr/>
            </a:pPr>
            <a:fld id="{5A989169-00AF-469D-88AE-2CCEF2F6950E}" type="datetimeFigureOut">
              <a:rPr lang="el-GR"/>
              <a:pPr>
                <a:defRPr/>
              </a:pPr>
              <a:t>12/6/2019</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A4C216ED-4F38-405E-B733-2CA872802FD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9"/>
          <p:cNvSpPr>
            <a:spLocks noGrp="1"/>
          </p:cNvSpPr>
          <p:nvPr>
            <p:ph type="dt" sz="half" idx="10"/>
          </p:nvPr>
        </p:nvSpPr>
        <p:spPr/>
        <p:txBody>
          <a:bodyPr/>
          <a:lstStyle>
            <a:lvl1pPr>
              <a:defRPr/>
            </a:lvl1pPr>
          </a:lstStyle>
          <a:p>
            <a:pPr>
              <a:defRPr/>
            </a:pPr>
            <a:fld id="{325D5250-A2CD-45BE-BC1D-44B1ACDC34A9}" type="datetimeFigureOut">
              <a:rPr lang="el-GR"/>
              <a:pPr>
                <a:defRPr/>
              </a:pPr>
              <a:t>12/6/2019</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9DADF9EC-2134-4D71-A6B0-DA6090F28BD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9"/>
          <p:cNvSpPr>
            <a:spLocks noGrp="1"/>
          </p:cNvSpPr>
          <p:nvPr>
            <p:ph type="dt" sz="half" idx="10"/>
          </p:nvPr>
        </p:nvSpPr>
        <p:spPr/>
        <p:txBody>
          <a:bodyPr/>
          <a:lstStyle>
            <a:lvl1pPr>
              <a:defRPr/>
            </a:lvl1pPr>
          </a:lstStyle>
          <a:p>
            <a:pPr>
              <a:defRPr/>
            </a:pPr>
            <a:fld id="{B1F6286C-7F1C-4E55-9A17-86BA928F8A94}" type="datetimeFigureOut">
              <a:rPr lang="el-GR"/>
              <a:pPr>
                <a:defRPr/>
              </a:pPr>
              <a:t>12/6/2019</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F387D162-11E6-4C1E-84A5-BCD89A841DE0}"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Στυλ κύριου τίτλου</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2E7DDC4B-A260-4BBF-8816-E0C11CE4D3FA}" type="datetimeFigureOut">
              <a:rPr lang="el-GR"/>
              <a:pPr>
                <a:defRPr/>
              </a:pPr>
              <a:t>12/6/2019</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700F2A7-3071-475F-9680-9026FDA72A45}"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9"/>
          <p:cNvSpPr>
            <a:spLocks noGrp="1"/>
          </p:cNvSpPr>
          <p:nvPr>
            <p:ph type="dt" sz="half" idx="10"/>
          </p:nvPr>
        </p:nvSpPr>
        <p:spPr/>
        <p:txBody>
          <a:bodyPr/>
          <a:lstStyle>
            <a:lvl1pPr>
              <a:defRPr/>
            </a:lvl1pPr>
          </a:lstStyle>
          <a:p>
            <a:pPr>
              <a:defRPr/>
            </a:pPr>
            <a:fld id="{48867909-1151-4A7D-9D0A-087FDB56C733}" type="datetimeFigureOut">
              <a:rPr lang="el-GR"/>
              <a:pPr>
                <a:defRPr/>
              </a:pPr>
              <a:t>12/6/2019</a:t>
            </a:fld>
            <a:endParaRPr lang="el-GR"/>
          </a:p>
        </p:txBody>
      </p:sp>
      <p:sp>
        <p:nvSpPr>
          <p:cNvPr id="6" name="Footer Placeholder 21"/>
          <p:cNvSpPr>
            <a:spLocks noGrp="1"/>
          </p:cNvSpPr>
          <p:nvPr>
            <p:ph type="ftr" sz="quarter" idx="11"/>
          </p:nvPr>
        </p:nvSpPr>
        <p:spPr/>
        <p:txBody>
          <a:bodyPr/>
          <a:lstStyle>
            <a:lvl1pPr>
              <a:defRPr/>
            </a:lvl1pPr>
          </a:lstStyle>
          <a:p>
            <a:pPr>
              <a:defRPr/>
            </a:pPr>
            <a:endParaRPr lang="el-GR"/>
          </a:p>
        </p:txBody>
      </p:sp>
      <p:sp>
        <p:nvSpPr>
          <p:cNvPr id="7" name="Slide Number Placeholder 17"/>
          <p:cNvSpPr>
            <a:spLocks noGrp="1"/>
          </p:cNvSpPr>
          <p:nvPr>
            <p:ph type="sldNum" sz="quarter" idx="12"/>
          </p:nvPr>
        </p:nvSpPr>
        <p:spPr/>
        <p:txBody>
          <a:bodyPr/>
          <a:lstStyle>
            <a:lvl1pPr>
              <a:defRPr/>
            </a:lvl1pPr>
          </a:lstStyle>
          <a:p>
            <a:pPr>
              <a:defRPr/>
            </a:pPr>
            <a:fld id="{BC651493-E5DD-4BD4-95ED-269B37B9F7B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9"/>
          <p:cNvSpPr>
            <a:spLocks noGrp="1"/>
          </p:cNvSpPr>
          <p:nvPr>
            <p:ph type="dt" sz="half" idx="10"/>
          </p:nvPr>
        </p:nvSpPr>
        <p:spPr/>
        <p:txBody>
          <a:bodyPr/>
          <a:lstStyle>
            <a:lvl1pPr>
              <a:defRPr/>
            </a:lvl1pPr>
          </a:lstStyle>
          <a:p>
            <a:pPr>
              <a:defRPr/>
            </a:pPr>
            <a:fld id="{5B28B163-1371-43C9-A205-0D664784AEE3}" type="datetimeFigureOut">
              <a:rPr lang="el-GR"/>
              <a:pPr>
                <a:defRPr/>
              </a:pPr>
              <a:t>12/6/2019</a:t>
            </a:fld>
            <a:endParaRPr lang="el-GR"/>
          </a:p>
        </p:txBody>
      </p:sp>
      <p:sp>
        <p:nvSpPr>
          <p:cNvPr id="8" name="Footer Placeholder 21"/>
          <p:cNvSpPr>
            <a:spLocks noGrp="1"/>
          </p:cNvSpPr>
          <p:nvPr>
            <p:ph type="ftr" sz="quarter" idx="11"/>
          </p:nvPr>
        </p:nvSpPr>
        <p:spPr/>
        <p:txBody>
          <a:bodyPr/>
          <a:lstStyle>
            <a:lvl1pPr>
              <a:defRPr/>
            </a:lvl1pPr>
          </a:lstStyle>
          <a:p>
            <a:pPr>
              <a:defRPr/>
            </a:pPr>
            <a:endParaRPr lang="el-GR"/>
          </a:p>
        </p:txBody>
      </p:sp>
      <p:sp>
        <p:nvSpPr>
          <p:cNvPr id="9" name="Slide Number Placeholder 17"/>
          <p:cNvSpPr>
            <a:spLocks noGrp="1"/>
          </p:cNvSpPr>
          <p:nvPr>
            <p:ph type="sldNum" sz="quarter" idx="12"/>
          </p:nvPr>
        </p:nvSpPr>
        <p:spPr/>
        <p:txBody>
          <a:bodyPr/>
          <a:lstStyle>
            <a:lvl1pPr>
              <a:defRPr/>
            </a:lvl1pPr>
          </a:lstStyle>
          <a:p>
            <a:pPr>
              <a:defRPr/>
            </a:pPr>
            <a:fld id="{56906AE1-B48D-4194-8D43-A6D6747666C8}"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Στυλ κύριου τίτλου</a:t>
            </a:r>
            <a:endParaRPr lang="en-US"/>
          </a:p>
        </p:txBody>
      </p:sp>
      <p:sp>
        <p:nvSpPr>
          <p:cNvPr id="3" name="Date Placeholder 9"/>
          <p:cNvSpPr>
            <a:spLocks noGrp="1"/>
          </p:cNvSpPr>
          <p:nvPr>
            <p:ph type="dt" sz="half" idx="10"/>
          </p:nvPr>
        </p:nvSpPr>
        <p:spPr/>
        <p:txBody>
          <a:bodyPr/>
          <a:lstStyle>
            <a:lvl1pPr>
              <a:defRPr/>
            </a:lvl1pPr>
          </a:lstStyle>
          <a:p>
            <a:pPr>
              <a:defRPr/>
            </a:pPr>
            <a:fld id="{E7B0048C-5F68-41D8-96C0-6247AA95D8A9}" type="datetimeFigureOut">
              <a:rPr lang="el-GR"/>
              <a:pPr>
                <a:defRPr/>
              </a:pPr>
              <a:t>12/6/2019</a:t>
            </a:fld>
            <a:endParaRPr lang="el-GR"/>
          </a:p>
        </p:txBody>
      </p:sp>
      <p:sp>
        <p:nvSpPr>
          <p:cNvPr id="4" name="Footer Placeholder 21"/>
          <p:cNvSpPr>
            <a:spLocks noGrp="1"/>
          </p:cNvSpPr>
          <p:nvPr>
            <p:ph type="ftr" sz="quarter" idx="11"/>
          </p:nvPr>
        </p:nvSpPr>
        <p:spPr/>
        <p:txBody>
          <a:bodyPr/>
          <a:lstStyle>
            <a:lvl1pPr>
              <a:defRPr/>
            </a:lvl1pPr>
          </a:lstStyle>
          <a:p>
            <a:pPr>
              <a:defRPr/>
            </a:pPr>
            <a:endParaRPr lang="el-GR"/>
          </a:p>
        </p:txBody>
      </p:sp>
      <p:sp>
        <p:nvSpPr>
          <p:cNvPr id="5" name="Slide Number Placeholder 17"/>
          <p:cNvSpPr>
            <a:spLocks noGrp="1"/>
          </p:cNvSpPr>
          <p:nvPr>
            <p:ph type="sldNum" sz="quarter" idx="12"/>
          </p:nvPr>
        </p:nvSpPr>
        <p:spPr/>
        <p:txBody>
          <a:bodyPr/>
          <a:lstStyle>
            <a:lvl1pPr>
              <a:defRPr/>
            </a:lvl1pPr>
          </a:lstStyle>
          <a:p>
            <a:pPr>
              <a:defRPr/>
            </a:pPr>
            <a:fld id="{C2FFC1C1-D35B-435F-8BEA-16EEFD08392D}"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7FFF902-A849-455F-B85A-D8A6B83F1F4E}" type="datetimeFigureOut">
              <a:rPr lang="el-GR"/>
              <a:pPr>
                <a:defRPr/>
              </a:pPr>
              <a:t>12/6/2019</a:t>
            </a:fld>
            <a:endParaRPr lang="el-GR"/>
          </a:p>
        </p:txBody>
      </p:sp>
      <p:sp>
        <p:nvSpPr>
          <p:cNvPr id="3" name="Footer Placeholder 21"/>
          <p:cNvSpPr>
            <a:spLocks noGrp="1"/>
          </p:cNvSpPr>
          <p:nvPr>
            <p:ph type="ftr" sz="quarter" idx="11"/>
          </p:nvPr>
        </p:nvSpPr>
        <p:spPr/>
        <p:txBody>
          <a:bodyPr/>
          <a:lstStyle>
            <a:lvl1pPr>
              <a:defRPr/>
            </a:lvl1pPr>
          </a:lstStyle>
          <a:p>
            <a:pPr>
              <a:defRPr/>
            </a:pPr>
            <a:endParaRPr lang="el-GR"/>
          </a:p>
        </p:txBody>
      </p:sp>
      <p:sp>
        <p:nvSpPr>
          <p:cNvPr id="4" name="Slide Number Placeholder 17"/>
          <p:cNvSpPr>
            <a:spLocks noGrp="1"/>
          </p:cNvSpPr>
          <p:nvPr>
            <p:ph type="sldNum" sz="quarter" idx="12"/>
          </p:nvPr>
        </p:nvSpPr>
        <p:spPr/>
        <p:txBody>
          <a:bodyPr/>
          <a:lstStyle>
            <a:lvl1pPr>
              <a:defRPr/>
            </a:lvl1pPr>
          </a:lstStyle>
          <a:p>
            <a:pPr>
              <a:defRPr/>
            </a:pPr>
            <a:fld id="{02F8843C-212F-47CA-AD65-6555B10A935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Στυλ κύριου τίτλου</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9"/>
          <p:cNvSpPr>
            <a:spLocks noGrp="1"/>
          </p:cNvSpPr>
          <p:nvPr>
            <p:ph type="dt" sz="half" idx="10"/>
          </p:nvPr>
        </p:nvSpPr>
        <p:spPr/>
        <p:txBody>
          <a:bodyPr/>
          <a:lstStyle>
            <a:lvl1pPr>
              <a:defRPr/>
            </a:lvl1pPr>
          </a:lstStyle>
          <a:p>
            <a:pPr>
              <a:defRPr/>
            </a:pPr>
            <a:fld id="{928F850B-6E41-4A42-A951-60612FF5C9F1}" type="datetimeFigureOut">
              <a:rPr lang="el-GR"/>
              <a:pPr>
                <a:defRPr/>
              </a:pPr>
              <a:t>12/6/2019</a:t>
            </a:fld>
            <a:endParaRPr lang="el-GR"/>
          </a:p>
        </p:txBody>
      </p:sp>
      <p:sp>
        <p:nvSpPr>
          <p:cNvPr id="6" name="Footer Placeholder 21"/>
          <p:cNvSpPr>
            <a:spLocks noGrp="1"/>
          </p:cNvSpPr>
          <p:nvPr>
            <p:ph type="ftr" sz="quarter" idx="11"/>
          </p:nvPr>
        </p:nvSpPr>
        <p:spPr/>
        <p:txBody>
          <a:bodyPr/>
          <a:lstStyle>
            <a:lvl1pPr>
              <a:defRPr/>
            </a:lvl1pPr>
          </a:lstStyle>
          <a:p>
            <a:pPr>
              <a:defRPr/>
            </a:pPr>
            <a:endParaRPr lang="el-GR"/>
          </a:p>
        </p:txBody>
      </p:sp>
      <p:sp>
        <p:nvSpPr>
          <p:cNvPr id="7" name="Slide Number Placeholder 17"/>
          <p:cNvSpPr>
            <a:spLocks noGrp="1"/>
          </p:cNvSpPr>
          <p:nvPr>
            <p:ph type="sldNum" sz="quarter" idx="12"/>
          </p:nvPr>
        </p:nvSpPr>
        <p:spPr/>
        <p:txBody>
          <a:bodyPr/>
          <a:lstStyle>
            <a:lvl1pPr>
              <a:defRPr/>
            </a:lvl1pPr>
          </a:lstStyle>
          <a:p>
            <a:pPr>
              <a:defRPr/>
            </a:pPr>
            <a:fld id="{1C0021B3-D2CE-4F5F-9D1D-CE7C882C97F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Στυλ κύριου τίτλου</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Date Placeholder 4"/>
          <p:cNvSpPr>
            <a:spLocks noGrp="1"/>
          </p:cNvSpPr>
          <p:nvPr>
            <p:ph type="dt" sz="half" idx="10"/>
          </p:nvPr>
        </p:nvSpPr>
        <p:spPr/>
        <p:txBody>
          <a:bodyPr/>
          <a:lstStyle>
            <a:lvl1pPr>
              <a:defRPr/>
            </a:lvl1pPr>
          </a:lstStyle>
          <a:p>
            <a:pPr>
              <a:defRPr/>
            </a:pPr>
            <a:fld id="{604F45F9-671E-4B6A-AE82-6867D41AA618}" type="datetimeFigureOut">
              <a:rPr lang="el-GR"/>
              <a:pPr>
                <a:defRPr/>
              </a:pPr>
              <a:t>12/6/2019</a:t>
            </a:fld>
            <a:endParaRPr lang="el-GR"/>
          </a:p>
        </p:txBody>
      </p:sp>
      <p:sp>
        <p:nvSpPr>
          <p:cNvPr id="10" name="Footer Placeholder 5"/>
          <p:cNvSpPr>
            <a:spLocks noGrp="1"/>
          </p:cNvSpPr>
          <p:nvPr>
            <p:ph type="ftr" sz="quarter" idx="11"/>
          </p:nvPr>
        </p:nvSpPr>
        <p:spPr/>
        <p:txBody>
          <a:bodyPr/>
          <a:lstStyle>
            <a:lvl1pPr>
              <a:defRPr/>
            </a:lvl1pPr>
          </a:lstStyle>
          <a:p>
            <a:pPr>
              <a:defRPr/>
            </a:pPr>
            <a:endParaRPr lang="el-G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E91B155-2F23-4023-852A-D3B902312FA7}"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Στυλ κύριου τίτλου</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7DB7A6E-31DE-4AE4-8FD4-76EE66DDB8A5}" type="datetimeFigureOut">
              <a:rPr lang="el-GR"/>
              <a:pPr>
                <a:defRPr/>
              </a:pPr>
              <a:t>12/6/2019</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C28FF5B-715E-4170-9253-4B3F08EA5415}" type="slidenum">
              <a:rPr lang="el-GR"/>
              <a:pPr>
                <a:defRPr/>
              </a:pPr>
              <a:t>‹#›</a:t>
            </a:fld>
            <a:endParaRPr lang="el-G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gr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1" r:id="rId5"/>
    <p:sldLayoutId id="2147483740" r:id="rId6"/>
    <p:sldLayoutId id="2147483739" r:id="rId7"/>
    <p:sldLayoutId id="2147483738" r:id="rId8"/>
    <p:sldLayoutId id="2147483746" r:id="rId9"/>
    <p:sldLayoutId id="2147483737" r:id="rId10"/>
    <p:sldLayoutId id="2147483736"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em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1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6.tiff"/><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6350" y="0"/>
            <a:ext cx="31972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1" name="Υπότιτλος 2">
            <a:extLst>
              <a:ext uri="{FF2B5EF4-FFF2-40B4-BE49-F238E27FC236}">
                <a16:creationId xmlns:a16="http://schemas.microsoft.com/office/drawing/2014/main" xmlns="" id="{28870B55-9985-44C2-949F-DD9BAFC044EB}"/>
              </a:ext>
            </a:extLst>
          </p:cNvPr>
          <p:cNvSpPr>
            <a:spLocks noGrp="1"/>
          </p:cNvSpPr>
          <p:nvPr>
            <p:ph type="subTitle" idx="1"/>
          </p:nvPr>
        </p:nvSpPr>
        <p:spPr>
          <a:xfrm>
            <a:off x="0" y="4437112"/>
            <a:ext cx="8678892" cy="1752600"/>
          </a:xfrm>
        </p:spPr>
        <p:txBody>
          <a:bodyPr rtlCol="0">
            <a:normAutofit/>
          </a:bodyPr>
          <a:lstStyle/>
          <a:p>
            <a:pPr algn="ctr" eaLnBrk="1" fontAlgn="auto" hangingPunct="1">
              <a:spcAft>
                <a:spcPts val="0"/>
              </a:spcAft>
              <a:buFont typeface="Arial" panose="020B0604020202020204" pitchFamily="34" charset="0"/>
              <a:buNone/>
              <a:defRPr/>
            </a:pPr>
            <a:r>
              <a:rPr lang="en-US" sz="3200" b="1" dirty="0" smtClean="0">
                <a:solidFill>
                  <a:schemeClr val="bg1"/>
                </a:solidFill>
                <a:latin typeface="+mj-lt"/>
              </a:rPr>
              <a:t>STRATENERGY </a:t>
            </a:r>
            <a:r>
              <a:rPr lang="en-US" b="1" dirty="0" smtClean="0">
                <a:solidFill>
                  <a:schemeClr val="bg1"/>
                </a:solidFill>
                <a:latin typeface="+mj-lt"/>
              </a:rPr>
              <a:t>– </a:t>
            </a:r>
            <a:r>
              <a:rPr lang="el-GR" b="1" dirty="0" smtClean="0">
                <a:solidFill>
                  <a:schemeClr val="bg1"/>
                </a:solidFill>
                <a:latin typeface="+mj-lt"/>
              </a:rPr>
              <a:t>Στρατηγική Διασυνοριακή Συνεργασία &amp; Κεφαλαιοποίηση Κοινής Προσέγγισης για την Εξοικονόμηση Ενέργειας στα Δημόσια Κτίρια</a:t>
            </a:r>
            <a:endParaRPr lang="el-GR" b="1" dirty="0">
              <a:solidFill>
                <a:schemeClr val="bg1"/>
              </a:solidFill>
              <a:latin typeface="+mj-lt"/>
            </a:endParaRPr>
          </a:p>
        </p:txBody>
      </p:sp>
      <p:pic>
        <p:nvPicPr>
          <p:cNvPr id="13" name="Εικόνα 1"/>
          <p:cNvPicPr>
            <a:picLocks noChangeAspect="1"/>
          </p:cNvPicPr>
          <p:nvPr/>
        </p:nvPicPr>
        <p:blipFill>
          <a:blip r:embed="rId3" cstate="print"/>
          <a:srcRect/>
          <a:stretch>
            <a:fillRect/>
          </a:stretch>
        </p:blipFill>
        <p:spPr bwMode="auto">
          <a:xfrm>
            <a:off x="9525" y="0"/>
            <a:ext cx="9144000" cy="4476750"/>
          </a:xfrm>
          <a:prstGeom prst="rect">
            <a:avLst/>
          </a:prstGeom>
          <a:noFill/>
          <a:ln w="9525">
            <a:noFill/>
            <a:miter lim="800000"/>
            <a:headEnd/>
            <a:tailEnd/>
          </a:ln>
        </p:spPr>
      </p:pic>
      <p:pic>
        <p:nvPicPr>
          <p:cNvPr id="14" name="Picture 1"/>
          <p:cNvPicPr>
            <a:picLocks noChangeAspect="1" noChangeArrowheads="1"/>
          </p:cNvPicPr>
          <p:nvPr/>
        </p:nvPicPr>
        <p:blipFill>
          <a:blip r:embed="rId4" cstate="print"/>
          <a:srcRect/>
          <a:stretch>
            <a:fillRect/>
          </a:stretch>
        </p:blipFill>
        <p:spPr bwMode="auto">
          <a:xfrm>
            <a:off x="1042988" y="115888"/>
            <a:ext cx="2052637" cy="1450975"/>
          </a:xfrm>
          <a:prstGeom prst="rect">
            <a:avLst/>
          </a:prstGeom>
          <a:noFill/>
          <a:ln w="9525">
            <a:noFill/>
            <a:miter lim="800000"/>
            <a:headEnd/>
            <a:tailEnd/>
          </a:ln>
        </p:spPr>
      </p:pic>
      <p:sp>
        <p:nvSpPr>
          <p:cNvPr id="6" name="Υπότιτλος 2">
            <a:extLst>
              <a:ext uri="{FF2B5EF4-FFF2-40B4-BE49-F238E27FC236}">
                <a16:creationId xmlns:a16="http://schemas.microsoft.com/office/drawing/2014/main" xmlns="" id="{28870B55-9985-44C2-949F-DD9BAFC044EB}"/>
              </a:ext>
            </a:extLst>
          </p:cNvPr>
          <p:cNvSpPr txBox="1">
            <a:spLocks/>
          </p:cNvSpPr>
          <p:nvPr/>
        </p:nvSpPr>
        <p:spPr bwMode="auto">
          <a:xfrm>
            <a:off x="5975648" y="5733256"/>
            <a:ext cx="3168352" cy="360040"/>
          </a:xfrm>
          <a:prstGeom prst="rect">
            <a:avLst/>
          </a:prstGeom>
          <a:noFill/>
          <a:ln w="9525">
            <a:noFill/>
            <a:miter lim="800000"/>
            <a:headEnd/>
            <a:tailEnd/>
          </a:ln>
        </p:spPr>
        <p:txBody>
          <a:bodyPr vert="horz" wrap="square" lIns="0" tIns="45720" rIns="18288" bIns="45720" numCol="1" rtlCol="0" anchor="t" anchorCtr="0" compatLnSpc="1">
            <a:prstTxWarp prst="textNoShape">
              <a:avLst/>
            </a:prstTxWarp>
            <a:normAutofit lnSpcReduction="10000"/>
          </a:bodyPr>
          <a:lstStyle/>
          <a:p>
            <a:pPr marL="0" marR="45720" lvl="0" indent="0" algn="ctr" defTabSz="914400" rtl="0" eaLnBrk="1" fontAlgn="auto" latinLnBrk="0" hangingPunct="1">
              <a:lnSpc>
                <a:spcPct val="100000"/>
              </a:lnSpc>
              <a:spcBef>
                <a:spcPct val="20000"/>
              </a:spcBef>
              <a:spcAft>
                <a:spcPts val="0"/>
              </a:spcAft>
              <a:buClr>
                <a:srgbClr val="0BD0D9"/>
              </a:buClr>
              <a:buSzPct val="95000"/>
              <a:buFont typeface="Arial" panose="020B0604020202020204" pitchFamily="34" charset="0"/>
              <a:buNone/>
              <a:tabLst/>
              <a:defRPr/>
            </a:pPr>
            <a:r>
              <a:rPr kumimoji="0" lang="el-GR" b="1" i="0" u="none" strike="noStrike" kern="1200" cap="none" spc="0" normalizeH="0" baseline="0" noProof="0" dirty="0" smtClean="0">
                <a:ln>
                  <a:noFill/>
                </a:ln>
                <a:solidFill>
                  <a:schemeClr val="bg1"/>
                </a:solidFill>
                <a:effectLst/>
                <a:uLnTx/>
                <a:uFillTx/>
                <a:latin typeface="+mj-lt"/>
                <a:ea typeface="+mn-ea"/>
                <a:cs typeface="+mn-cs"/>
              </a:rPr>
              <a:t>Ηράκλειο</a:t>
            </a:r>
            <a:r>
              <a:rPr kumimoji="0" lang="el-GR" b="1" i="0" u="none" strike="noStrike" kern="1200" cap="none" spc="0" normalizeH="0" noProof="0" dirty="0" smtClean="0">
                <a:ln>
                  <a:noFill/>
                </a:ln>
                <a:solidFill>
                  <a:schemeClr val="bg1"/>
                </a:solidFill>
                <a:effectLst/>
                <a:uLnTx/>
                <a:uFillTx/>
                <a:latin typeface="+mj-lt"/>
                <a:ea typeface="+mn-ea"/>
                <a:cs typeface="+mn-cs"/>
              </a:rPr>
              <a:t> </a:t>
            </a:r>
            <a:r>
              <a:rPr kumimoji="0" lang="en-US" b="1" i="0" u="none" strike="noStrike" kern="1200" cap="none" spc="0" normalizeH="0" noProof="0" dirty="0" smtClean="0">
                <a:ln>
                  <a:noFill/>
                </a:ln>
                <a:solidFill>
                  <a:schemeClr val="bg1"/>
                </a:solidFill>
                <a:effectLst/>
                <a:uLnTx/>
                <a:uFillTx/>
                <a:latin typeface="+mj-lt"/>
                <a:ea typeface="+mn-ea"/>
                <a:cs typeface="+mn-cs"/>
              </a:rPr>
              <a:t>12</a:t>
            </a:r>
            <a:r>
              <a:rPr kumimoji="0" lang="el-GR" b="1" i="0" u="none" strike="noStrike" kern="1200" cap="none" spc="0" normalizeH="0" noProof="0" dirty="0" smtClean="0">
                <a:ln>
                  <a:noFill/>
                </a:ln>
                <a:solidFill>
                  <a:schemeClr val="bg1"/>
                </a:solidFill>
                <a:effectLst/>
                <a:uLnTx/>
                <a:uFillTx/>
                <a:latin typeface="+mj-lt"/>
                <a:ea typeface="+mn-ea"/>
                <a:cs typeface="+mn-cs"/>
              </a:rPr>
              <a:t> </a:t>
            </a:r>
            <a:r>
              <a:rPr lang="el-GR" b="1" dirty="0" smtClean="0">
                <a:latin typeface="+mj-lt"/>
              </a:rPr>
              <a:t>Ιουνίου</a:t>
            </a:r>
            <a:r>
              <a:rPr kumimoji="0" lang="el-GR" b="1" i="0" u="none" strike="noStrike" kern="1200" cap="none" spc="0" normalizeH="0" noProof="0" dirty="0" smtClean="0">
                <a:ln>
                  <a:noFill/>
                </a:ln>
                <a:solidFill>
                  <a:schemeClr val="bg1"/>
                </a:solidFill>
                <a:effectLst/>
                <a:uLnTx/>
                <a:uFillTx/>
                <a:latin typeface="+mj-lt"/>
                <a:ea typeface="+mn-ea"/>
                <a:cs typeface="+mn-cs"/>
              </a:rPr>
              <a:t> 2019</a:t>
            </a:r>
            <a:endParaRPr kumimoji="0" lang="el-GR" b="1" i="0" u="none" strike="noStrike" kern="1200" cap="none" spc="0" normalizeH="0" baseline="0" noProof="0" dirty="0">
              <a:ln>
                <a:noFill/>
              </a:ln>
              <a:solidFill>
                <a:schemeClr val="bg1"/>
              </a:solidFill>
              <a:effectLst/>
              <a:uLnTx/>
              <a:uFillTx/>
              <a:latin typeface="+mj-lt"/>
              <a:ea typeface="+mn-ea"/>
              <a:cs typeface="+mn-cs"/>
            </a:endParaRPr>
          </a:p>
        </p:txBody>
      </p:sp>
      <p:pic>
        <p:nvPicPr>
          <p:cNvPr id="15"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4268" y="190410"/>
            <a:ext cx="1594188" cy="956575"/>
          </a:xfrm>
          <a:prstGeom prst="rect">
            <a:avLst/>
          </a:prstGeom>
          <a:noFill/>
          <a:ln>
            <a:noFill/>
          </a:ln>
        </p:spPr>
      </p:pic>
      <p:pic>
        <p:nvPicPr>
          <p:cNvPr id="16" name="Picture 4" descr="LOGO ANEL 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6372225"/>
            <a:ext cx="6794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760" y="6453336"/>
            <a:ext cx="552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6315075"/>
            <a:ext cx="609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080" y="6309320"/>
            <a:ext cx="60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96025" y="6246813"/>
            <a:ext cx="5619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6296" y="6381328"/>
            <a:ext cx="723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ÎÏÎ¿ÏÎ­Î»ÎµÏÎ¼Î± ÎµÎ¹ÎºÏÎ½Î±Ï Î³Î¹Î± ÏÎµÏÎ¹ÏÎ­ÏÎµÎ¹Î± ÎºÏÎ®ÏÎ·Ï"/>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47864" y="61341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28184" y="6305550"/>
            <a:ext cx="5619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68455" y="6440065"/>
            <a:ext cx="723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18435"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18436"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18437"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ΙΣΤΟΡΙΚΗ ΑΝΑΔΡΟΜΗ ΚΤΙΡΙΟΥ </a:t>
            </a:r>
          </a:p>
        </p:txBody>
      </p:sp>
      <p:sp>
        <p:nvSpPr>
          <p:cNvPr id="3" name="Υπότιτλος 2"/>
          <p:cNvSpPr>
            <a:spLocks noGrp="1"/>
          </p:cNvSpPr>
          <p:nvPr>
            <p:ph type="subTitle" idx="1"/>
          </p:nvPr>
        </p:nvSpPr>
        <p:spPr>
          <a:xfrm>
            <a:off x="3348038" y="5084763"/>
            <a:ext cx="5038725" cy="1182687"/>
          </a:xfrm>
        </p:spPr>
        <p:txBody>
          <a:bodyPr>
            <a:noAutofit/>
          </a:bodyPr>
          <a:lstStyle/>
          <a:p>
            <a:pPr marR="0" algn="ctr">
              <a:lnSpc>
                <a:spcPct val="80000"/>
              </a:lnSpc>
            </a:pPr>
            <a:r>
              <a:rPr lang="el-GR" sz="1800" smtClean="0">
                <a:solidFill>
                  <a:schemeClr val="bg1"/>
                </a:solidFill>
                <a:latin typeface="Calibri" pitchFamily="34" charset="0"/>
              </a:rPr>
              <a:t>Στην ίδια θέση, μετά την κατάληψη του Χάνδακα (Ηράκλειο), οι Τούρκοι αποφάσισαν να κατασκευάσουν νέους στρατώνες, καθώς αυτοί καταστράφηκαν στον μεγάλο  σεισμό του 1856</a:t>
            </a:r>
          </a:p>
        </p:txBody>
      </p:sp>
      <p:pic>
        <p:nvPicPr>
          <p:cNvPr id="18440" name="Εικόνα 4"/>
          <p:cNvPicPr>
            <a:picLocks noChangeAspect="1"/>
          </p:cNvPicPr>
          <p:nvPr/>
        </p:nvPicPr>
        <p:blipFill>
          <a:blip r:embed="rId5" cstate="print"/>
          <a:srcRect/>
          <a:stretch>
            <a:fillRect/>
          </a:stretch>
        </p:blipFill>
        <p:spPr bwMode="auto">
          <a:xfrm>
            <a:off x="3308350" y="1671638"/>
            <a:ext cx="5081588"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19459"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19460"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19461"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ΙΣΤΟΡΙΚΗ ΑΝΑΔΡΟΜΗ ΚΤΙΡΙΟΥ </a:t>
            </a:r>
          </a:p>
        </p:txBody>
      </p:sp>
      <p:sp>
        <p:nvSpPr>
          <p:cNvPr id="3" name="Υπότιτλος 2"/>
          <p:cNvSpPr>
            <a:spLocks noGrp="1"/>
          </p:cNvSpPr>
          <p:nvPr>
            <p:ph type="subTitle" idx="1"/>
          </p:nvPr>
        </p:nvSpPr>
        <p:spPr>
          <a:xfrm>
            <a:off x="2555875" y="4868863"/>
            <a:ext cx="6088063" cy="1452562"/>
          </a:xfrm>
        </p:spPr>
        <p:txBody>
          <a:bodyPr>
            <a:noAutofit/>
          </a:bodyPr>
          <a:lstStyle/>
          <a:p>
            <a:pPr marR="0" algn="ctr">
              <a:lnSpc>
                <a:spcPct val="80000"/>
              </a:lnSpc>
            </a:pPr>
            <a:r>
              <a:rPr lang="el-GR" sz="1800" dirty="0" smtClean="0">
                <a:solidFill>
                  <a:schemeClr val="bg1"/>
                </a:solidFill>
                <a:latin typeface="Calibri" pitchFamily="34" charset="0"/>
              </a:rPr>
              <a:t>Τα σχέδια εκπονήθηκαν από τον </a:t>
            </a:r>
            <a:r>
              <a:rPr lang="el-GR" sz="1800" dirty="0" err="1" smtClean="0">
                <a:solidFill>
                  <a:schemeClr val="bg1"/>
                </a:solidFill>
                <a:latin typeface="Calibri" pitchFamily="34" charset="0"/>
              </a:rPr>
              <a:t>Αθ</a:t>
            </a:r>
            <a:r>
              <a:rPr lang="el-GR" sz="1800" dirty="0" smtClean="0">
                <a:solidFill>
                  <a:schemeClr val="bg1"/>
                </a:solidFill>
                <a:latin typeface="Calibri" pitchFamily="34" charset="0"/>
              </a:rPr>
              <a:t>. </a:t>
            </a:r>
            <a:r>
              <a:rPr lang="el-GR" sz="1800" dirty="0" err="1" smtClean="0">
                <a:solidFill>
                  <a:schemeClr val="bg1"/>
                </a:solidFill>
                <a:latin typeface="Calibri" pitchFamily="34" charset="0"/>
              </a:rPr>
              <a:t>Μούση</a:t>
            </a:r>
            <a:r>
              <a:rPr lang="el-GR" sz="1800" dirty="0" smtClean="0">
                <a:solidFill>
                  <a:schemeClr val="bg1"/>
                </a:solidFill>
                <a:latin typeface="Calibri" pitchFamily="34" charset="0"/>
              </a:rPr>
              <a:t>, ο οποίος σχεδίασε μεταξύ άλλων και το μητροπολιτικό ναό της πόλης, Άγιο Μηνά. Ο θεμέλιος λίθος των νέων στρατώνων τέθηκε το 1883. Το κτίριο, που ήταν γνωστό με την τουρκική ονομασία “</a:t>
            </a:r>
            <a:r>
              <a:rPr lang="el-GR" sz="1800" dirty="0" err="1" smtClean="0">
                <a:solidFill>
                  <a:schemeClr val="bg1"/>
                </a:solidFill>
                <a:latin typeface="Calibri" pitchFamily="34" charset="0"/>
              </a:rPr>
              <a:t>Κισλάδες</a:t>
            </a:r>
            <a:r>
              <a:rPr lang="el-GR" sz="1800" dirty="0" smtClean="0">
                <a:solidFill>
                  <a:schemeClr val="bg1"/>
                </a:solidFill>
                <a:latin typeface="Calibri" pitchFamily="34" charset="0"/>
              </a:rPr>
              <a:t>”, ήταν επίμηκες και ενιαίο με ξύλινη στέγη.</a:t>
            </a:r>
          </a:p>
        </p:txBody>
      </p:sp>
      <p:pic>
        <p:nvPicPr>
          <p:cNvPr id="19464" name="Picture 2"/>
          <p:cNvPicPr>
            <a:picLocks noChangeAspect="1" noChangeArrowheads="1"/>
          </p:cNvPicPr>
          <p:nvPr/>
        </p:nvPicPr>
        <p:blipFill>
          <a:blip r:embed="rId5" cstate="print"/>
          <a:srcRect/>
          <a:stretch>
            <a:fillRect/>
          </a:stretch>
        </p:blipFill>
        <p:spPr bwMode="auto">
          <a:xfrm>
            <a:off x="3071813" y="1428750"/>
            <a:ext cx="5316537"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20483"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20484"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20485"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ΙΣΤΟΡΙΚΗ ΑΝΑΔΡΟΜΗ ΚΤΙΡΙΟΥ </a:t>
            </a:r>
          </a:p>
        </p:txBody>
      </p:sp>
      <p:sp>
        <p:nvSpPr>
          <p:cNvPr id="20487" name="Υπότιτλος 2"/>
          <p:cNvSpPr>
            <a:spLocks noGrp="1"/>
          </p:cNvSpPr>
          <p:nvPr>
            <p:ph type="subTitle" idx="1"/>
          </p:nvPr>
        </p:nvSpPr>
        <p:spPr>
          <a:xfrm>
            <a:off x="3286125" y="5000625"/>
            <a:ext cx="4857750" cy="1000125"/>
          </a:xfrm>
        </p:spPr>
        <p:txBody>
          <a:bodyPr/>
          <a:lstStyle/>
          <a:p>
            <a:pPr marR="0" algn="ctr"/>
            <a:r>
              <a:rPr lang="el-GR" sz="1800" dirty="0" smtClean="0">
                <a:solidFill>
                  <a:schemeClr val="bg1"/>
                </a:solidFill>
                <a:latin typeface="Calibri" pitchFamily="34" charset="0"/>
              </a:rPr>
              <a:t>Με  σχέδια του αρχιτέκτονα Δημήτριου Κυριακού το τούρκικο κτίριο υφίσταται εκτεταμένες τροποποιήσεις στα τέλη της δεκαετίας του 1920</a:t>
            </a:r>
          </a:p>
        </p:txBody>
      </p:sp>
      <p:pic>
        <p:nvPicPr>
          <p:cNvPr id="20488" name="Picture 2"/>
          <p:cNvPicPr>
            <a:picLocks noChangeAspect="1" noChangeArrowheads="1"/>
          </p:cNvPicPr>
          <p:nvPr/>
        </p:nvPicPr>
        <p:blipFill>
          <a:blip r:embed="rId5" cstate="print"/>
          <a:srcRect/>
          <a:stretch>
            <a:fillRect/>
          </a:stretch>
        </p:blipFill>
        <p:spPr bwMode="auto">
          <a:xfrm>
            <a:off x="3286125" y="1277938"/>
            <a:ext cx="4929188" cy="356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21507"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21508"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21509"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ΙΣΤΟΡΙΚΗ ΑΝΑΔΡΟΜΗ ΚΤΙΡΙΟΥ </a:t>
            </a:r>
          </a:p>
        </p:txBody>
      </p:sp>
      <p:sp>
        <p:nvSpPr>
          <p:cNvPr id="21511" name="Υπότιτλος 2"/>
          <p:cNvSpPr>
            <a:spLocks noGrp="1"/>
          </p:cNvSpPr>
          <p:nvPr>
            <p:ph type="subTitle" idx="1"/>
          </p:nvPr>
        </p:nvSpPr>
        <p:spPr>
          <a:xfrm>
            <a:off x="2928938" y="4857750"/>
            <a:ext cx="5715000" cy="1338263"/>
          </a:xfrm>
        </p:spPr>
        <p:txBody>
          <a:bodyPr/>
          <a:lstStyle/>
          <a:p>
            <a:pPr marR="0" algn="ctr"/>
            <a:r>
              <a:rPr lang="el-GR" sz="1800" smtClean="0">
                <a:solidFill>
                  <a:schemeClr val="bg1"/>
                </a:solidFill>
                <a:latin typeface="Calibri" pitchFamily="34" charset="0"/>
              </a:rPr>
              <a:t>Το ενιαίο κτίσμα χωρίζεται σε τρία επιμέρους τμήματα ανάμεσα στα οποία δημιουργούνται ευρείες υπαίθριες διαβάσεις. Τα ξύλινα πατώματα και η στέγη αντικαθίσταται από οπλισμένο σκυρόδεμα και οι όψεις του μορφοποιούνται σύμφωνα με τις επιταγές του κλασικισμού.</a:t>
            </a:r>
          </a:p>
        </p:txBody>
      </p:sp>
      <p:pic>
        <p:nvPicPr>
          <p:cNvPr id="21513" name="Picture 9" descr="2Η αεροφωτογραφία πλατείας"/>
          <p:cNvPicPr>
            <a:picLocks noChangeAspect="1" noChangeArrowheads="1"/>
          </p:cNvPicPr>
          <p:nvPr/>
        </p:nvPicPr>
        <p:blipFill>
          <a:blip r:embed="rId5" cstate="print"/>
          <a:srcRect/>
          <a:stretch>
            <a:fillRect/>
          </a:stretch>
        </p:blipFill>
        <p:spPr bwMode="auto">
          <a:xfrm>
            <a:off x="3059113" y="1471613"/>
            <a:ext cx="5473700" cy="32416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22531"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22532"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22533"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ΥΦΙΣΤΑΜΕΝΗ ΚΑΤΑΣΤΑΣΗ ΚΤΙΡΙΟΥ</a:t>
            </a:r>
          </a:p>
        </p:txBody>
      </p:sp>
      <p:sp>
        <p:nvSpPr>
          <p:cNvPr id="2" name="TextBox 1"/>
          <p:cNvSpPr txBox="1">
            <a:spLocks noChangeArrowheads="1"/>
          </p:cNvSpPr>
          <p:nvPr/>
        </p:nvSpPr>
        <p:spPr bwMode="auto">
          <a:xfrm>
            <a:off x="2339975" y="4365625"/>
            <a:ext cx="6443663" cy="1871663"/>
          </a:xfrm>
          <a:prstGeom prst="rect">
            <a:avLst/>
          </a:prstGeom>
          <a:noFill/>
          <a:ln w="9525">
            <a:noFill/>
            <a:miter lim="800000"/>
            <a:headEnd/>
            <a:tailEnd/>
          </a:ln>
        </p:spPr>
        <p:txBody>
          <a:bodyPr/>
          <a:lstStyle/>
          <a:p>
            <a:pPr algn="ctr" fontAlgn="auto">
              <a:spcBef>
                <a:spcPts val="0"/>
              </a:spcBef>
              <a:spcAft>
                <a:spcPts val="0"/>
              </a:spcAft>
              <a:defRPr/>
            </a:pPr>
            <a:r>
              <a:rPr lang="el-GR" dirty="0">
                <a:latin typeface="+mj-lt"/>
              </a:rPr>
              <a:t>Το διοικητικό κέντρο της Περιφέρειας Κρήτης υφίσταται ως έχει από την τελευταία ανακαίνισή του από το 1992. Είναι ένα τριώροφο κτίριο με τυπική κάτοψη ισογείου και </a:t>
            </a:r>
            <a:r>
              <a:rPr lang="el-GR" dirty="0" err="1">
                <a:latin typeface="+mj-lt"/>
              </a:rPr>
              <a:t>α΄</a:t>
            </a:r>
            <a:r>
              <a:rPr lang="el-GR" dirty="0">
                <a:latin typeface="+mj-lt"/>
              </a:rPr>
              <a:t> ορόφου και με τον δεύτερο όροφο σε οπισθοχώρηση κατά 2,50μ περίπου από τους περιμετρικούς τοίχους των δύο υποκείμενων ορόφων.</a:t>
            </a: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p:txBody>
      </p:sp>
      <p:pic>
        <p:nvPicPr>
          <p:cNvPr id="1026" name="Picture 2" descr="E:\parousiasi1\βορεια οψη 3οροφο.jpg"/>
          <p:cNvPicPr>
            <a:picLocks noChangeAspect="1" noChangeArrowheads="1"/>
          </p:cNvPicPr>
          <p:nvPr/>
        </p:nvPicPr>
        <p:blipFill>
          <a:blip r:embed="rId5" cstate="print"/>
          <a:srcRect/>
          <a:stretch>
            <a:fillRect/>
          </a:stretch>
        </p:blipFill>
        <p:spPr bwMode="auto">
          <a:xfrm>
            <a:off x="2428860" y="2143116"/>
            <a:ext cx="6457958" cy="175556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27652"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27654"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27655"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108601" cy="447661"/>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tx2">
                    <a:lumMod val="25000"/>
                  </a:schemeClr>
                </a:solidFill>
              </a:rPr>
              <a:t>ΣΚΟΠΙΜΟΤΗΤΑ ΕΠΕΜΒΑΣΕΩΝ</a:t>
            </a:r>
            <a:endParaRPr lang="el-GR" sz="2000" b="1" dirty="0">
              <a:solidFill>
                <a:schemeClr val="tx2">
                  <a:lumMod val="25000"/>
                </a:schemeClr>
              </a:solidFill>
            </a:endParaRPr>
          </a:p>
        </p:txBody>
      </p:sp>
      <p:sp>
        <p:nvSpPr>
          <p:cNvPr id="2" name="TextBox 1"/>
          <p:cNvSpPr txBox="1"/>
          <p:nvPr/>
        </p:nvSpPr>
        <p:spPr>
          <a:xfrm>
            <a:off x="3286116" y="1502689"/>
            <a:ext cx="5286412" cy="4247317"/>
          </a:xfrm>
          <a:prstGeom prst="rect">
            <a:avLst/>
          </a:prstGeom>
          <a:noFill/>
        </p:spPr>
        <p:txBody>
          <a:bodyPr wrap="square">
            <a:spAutoFit/>
          </a:bodyPr>
          <a:lstStyle/>
          <a:p>
            <a:pPr algn="ctr"/>
            <a:r>
              <a:rPr lang="el-GR" dirty="0" smtClean="0"/>
              <a:t>Τον  Ιούνιο 2016 ανατέθηκε η μελέτη «Αναβάθμιση Μεγάρου Περιφέρειας Κρήτης» προσβλέποντας στην ένταξη του έργου σε συγχρηματοδοτούμενα προγράμματα για την ενεργειακή αναβάθμιση δημόσιων κτιρίων, τη χρήση Ανανεώσιμων Πηγών Ενέργειας (Α.Π.Ε.) </a:t>
            </a:r>
          </a:p>
          <a:p>
            <a:pPr algn="ctr"/>
            <a:r>
              <a:rPr lang="el-GR" dirty="0" smtClean="0"/>
              <a:t>&amp; συστημάτων Αποδοτικής Χρήσης Ενέργειας (Α.Χ.Ε.),</a:t>
            </a:r>
          </a:p>
          <a:p>
            <a:pPr algn="ctr"/>
            <a:r>
              <a:rPr lang="el-GR" dirty="0" smtClean="0"/>
              <a:t>προκειμένου να μειωθεί το Λειτουργικό Κόστος.</a:t>
            </a:r>
          </a:p>
          <a:p>
            <a:pPr algn="ctr"/>
            <a:endParaRPr lang="el-GR" dirty="0" smtClean="0"/>
          </a:p>
          <a:p>
            <a:pPr algn="ctr"/>
            <a:r>
              <a:rPr lang="el-GR" dirty="0" smtClean="0"/>
              <a:t>Παράλληλα η ανακαίνιση αυτή αποσκοπεί στην προστασία του κτιρίου και την παράταση της διάρκειας ζωής του, βελτιώνοντας ταυτόχρονα τη λειτουργικότητα των εγκαταστάσεων καθιστώντας το ασφαλέστερο για το προσωπικό ή για το κοινό που εξυπηρετείται σε αυτό.</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29700"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29702"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29703"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180039" cy="66197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bg2"/>
                </a:solidFill>
              </a:rPr>
              <a:t>ΠΡΟΤΕΙΝΟΜΕΝΕΣ ΕΠΕΜΒΑΣΕΙΣ</a:t>
            </a:r>
          </a:p>
          <a:p>
            <a:pPr algn="ctr">
              <a:spcBef>
                <a:spcPct val="20000"/>
              </a:spcBef>
              <a:buClr>
                <a:srgbClr val="0BD0D9"/>
              </a:buClr>
              <a:buSzPct val="95000"/>
              <a:buFont typeface="Wingdings 2" pitchFamily="18" charset="2"/>
              <a:buNone/>
            </a:pPr>
            <a:r>
              <a:rPr lang="el-GR" sz="2000" b="1" dirty="0" smtClean="0">
                <a:solidFill>
                  <a:schemeClr val="bg2"/>
                </a:solidFill>
              </a:rPr>
              <a:t>ΓΕΝΙΚΑ</a:t>
            </a:r>
            <a:endParaRPr lang="el-GR" sz="2000" b="1" dirty="0">
              <a:solidFill>
                <a:schemeClr val="bg2"/>
              </a:solidFill>
            </a:endParaRPr>
          </a:p>
        </p:txBody>
      </p:sp>
      <p:sp>
        <p:nvSpPr>
          <p:cNvPr id="2" name="TextBox 1"/>
          <p:cNvSpPr txBox="1"/>
          <p:nvPr/>
        </p:nvSpPr>
        <p:spPr>
          <a:xfrm>
            <a:off x="3714744" y="2000240"/>
            <a:ext cx="4229100" cy="3693319"/>
          </a:xfrm>
          <a:prstGeom prst="rect">
            <a:avLst/>
          </a:prstGeom>
          <a:noFill/>
        </p:spPr>
        <p:txBody>
          <a:bodyPr>
            <a:spAutoFit/>
          </a:bodyPr>
          <a:lstStyle/>
          <a:p>
            <a:pPr algn="ctr" fontAlgn="auto">
              <a:spcBef>
                <a:spcPts val="0"/>
              </a:spcBef>
              <a:spcAft>
                <a:spcPts val="0"/>
              </a:spcAft>
              <a:defRPr/>
            </a:pPr>
            <a:r>
              <a:rPr lang="el-GR" dirty="0" smtClean="0"/>
              <a:t>Θεωρείται δεδομένη, από την ταυτότητα του κτιρίου ως διατηρητέο, η γενική αρχή της διατήρησης</a:t>
            </a:r>
          </a:p>
          <a:p>
            <a:pPr algn="ctr" fontAlgn="auto">
              <a:spcBef>
                <a:spcPts val="0"/>
              </a:spcBef>
              <a:spcAft>
                <a:spcPts val="0"/>
              </a:spcAft>
              <a:defRPr/>
            </a:pPr>
            <a:r>
              <a:rPr lang="el-GR" dirty="0" smtClean="0"/>
              <a:t>της υπάρχουσας κατάστασης</a:t>
            </a:r>
          </a:p>
          <a:p>
            <a:pPr algn="ctr" fontAlgn="auto">
              <a:spcBef>
                <a:spcPts val="0"/>
              </a:spcBef>
              <a:spcAft>
                <a:spcPts val="0"/>
              </a:spcAft>
              <a:defRPr/>
            </a:pPr>
            <a:r>
              <a:rPr lang="el-GR" dirty="0" smtClean="0"/>
              <a:t>στη μορφή, στο κέλυφος  και τα υλικά, πραγματοποιώντας ελάχιστες επεμβάσεις στο εξωτερικό κέλυφος.</a:t>
            </a:r>
          </a:p>
          <a:p>
            <a:pPr algn="ctr" fontAlgn="auto">
              <a:spcBef>
                <a:spcPts val="0"/>
              </a:spcBef>
              <a:spcAft>
                <a:spcPts val="0"/>
              </a:spcAft>
              <a:defRPr/>
            </a:pPr>
            <a:r>
              <a:rPr lang="el-GR" dirty="0" smtClean="0">
                <a:latin typeface="+mj-lt"/>
              </a:rPr>
              <a:t>Επιπρόσθετα πρέπει να </a:t>
            </a:r>
            <a:r>
              <a:rPr lang="el-GR" dirty="0" err="1" smtClean="0">
                <a:latin typeface="+mj-lt"/>
              </a:rPr>
              <a:t>εξασφαλίσθεί</a:t>
            </a:r>
            <a:r>
              <a:rPr lang="el-GR" dirty="0" smtClean="0">
                <a:latin typeface="+mj-lt"/>
              </a:rPr>
              <a:t> η απρόσκοπτη λειτουργία των «κρίσιμων» συστημάτων, λόγω του επιτελικού ρόλου του κτιρίου στη διεξαγωγή της εκλογικής διαδικασίας και το συντονισμό των λειτουργιών της πολιτικής προστασίας.</a:t>
            </a:r>
            <a:endParaRPr lang="el-GR"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30724"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30726"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30727"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075237" cy="791741"/>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a:solidFill>
                  <a:schemeClr val="bg2"/>
                </a:solidFill>
              </a:rPr>
              <a:t>ΠΡΟΤΕΙΝΟΜΕΝΕΣ </a:t>
            </a:r>
            <a:r>
              <a:rPr lang="el-GR" sz="2000" b="1" dirty="0" smtClean="0">
                <a:solidFill>
                  <a:schemeClr val="bg2"/>
                </a:solidFill>
              </a:rPr>
              <a:t>ΕΠΕΜΒΑΣΕΙΣ</a:t>
            </a:r>
          </a:p>
          <a:p>
            <a:pPr algn="ctr">
              <a:spcBef>
                <a:spcPct val="20000"/>
              </a:spcBef>
              <a:buClr>
                <a:srgbClr val="0BD0D9"/>
              </a:buClr>
              <a:buSzPct val="95000"/>
              <a:buFont typeface="Wingdings 2" pitchFamily="18" charset="2"/>
              <a:buNone/>
            </a:pPr>
            <a:r>
              <a:rPr lang="el-GR" sz="2000" b="1" dirty="0" smtClean="0">
                <a:solidFill>
                  <a:schemeClr val="bg2"/>
                </a:solidFill>
              </a:rPr>
              <a:t>ΕΝΕΡΓΕΙΑΚΑ ΑΠΟΤΕΛΕΣΜΑΤΑ</a:t>
            </a:r>
            <a:endParaRPr lang="el-GR" sz="2000" b="1" dirty="0">
              <a:solidFill>
                <a:schemeClr val="bg2"/>
              </a:solidFill>
            </a:endParaRPr>
          </a:p>
        </p:txBody>
      </p:sp>
      <p:graphicFrame>
        <p:nvGraphicFramePr>
          <p:cNvPr id="9" name="8 - Πίνακας"/>
          <p:cNvGraphicFramePr>
            <a:graphicFrameLocks noGrp="1"/>
          </p:cNvGraphicFramePr>
          <p:nvPr/>
        </p:nvGraphicFramePr>
        <p:xfrm>
          <a:off x="3143240" y="2285992"/>
          <a:ext cx="5500726" cy="3245708"/>
        </p:xfrm>
        <a:graphic>
          <a:graphicData uri="http://schemas.openxmlformats.org/drawingml/2006/table">
            <a:tbl>
              <a:tblPr/>
              <a:tblGrid>
                <a:gridCol w="3957839"/>
                <a:gridCol w="1542887"/>
              </a:tblGrid>
              <a:tr h="676450">
                <a:tc>
                  <a:txBody>
                    <a:bodyPr/>
                    <a:lstStyle/>
                    <a:p>
                      <a:pPr>
                        <a:lnSpc>
                          <a:spcPct val="115000"/>
                        </a:lnSpc>
                        <a:spcAft>
                          <a:spcPts val="1000"/>
                        </a:spcAft>
                      </a:pPr>
                      <a:r>
                        <a:rPr lang="el-GR" sz="1800" kern="50" dirty="0">
                          <a:solidFill>
                            <a:schemeClr val="bg1"/>
                          </a:solidFill>
                          <a:latin typeface="Calibri"/>
                          <a:ea typeface="SimSun"/>
                          <a:cs typeface="Arial"/>
                        </a:rPr>
                        <a:t>Υφιστάμενη ετήσια </a:t>
                      </a:r>
                      <a:r>
                        <a:rPr lang="el-GR" sz="1800" kern="50" dirty="0" smtClean="0">
                          <a:solidFill>
                            <a:schemeClr val="bg1"/>
                          </a:solidFill>
                          <a:latin typeface="Calibri"/>
                          <a:ea typeface="SimSun"/>
                          <a:cs typeface="Arial"/>
                        </a:rPr>
                        <a:t>κατανάλωση </a:t>
                      </a:r>
                      <a:r>
                        <a:rPr lang="el-GR" sz="1800" kern="50" dirty="0">
                          <a:solidFill>
                            <a:schemeClr val="bg1"/>
                          </a:solidFill>
                          <a:latin typeface="Calibri"/>
                          <a:ea typeface="SimSun"/>
                          <a:cs typeface="Arial"/>
                        </a:rPr>
                        <a:t>ηλεκτρικής ενέργειας  </a:t>
                      </a:r>
                      <a:r>
                        <a:rPr lang="el-GR" sz="1800" kern="50" dirty="0" smtClean="0">
                          <a:solidFill>
                            <a:schemeClr val="bg1"/>
                          </a:solidFill>
                          <a:latin typeface="Calibri"/>
                          <a:ea typeface="SimSun"/>
                          <a:cs typeface="Arial"/>
                        </a:rPr>
                        <a:t>(μέτρηση </a:t>
                      </a:r>
                      <a:r>
                        <a:rPr lang="el-GR" sz="1800" kern="50" dirty="0" smtClean="0">
                          <a:solidFill>
                            <a:schemeClr val="bg1"/>
                          </a:solidFill>
                          <a:latin typeface="+mj-lt"/>
                          <a:ea typeface="SimSun"/>
                          <a:cs typeface="Arial"/>
                        </a:rPr>
                        <a:t>2015)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indent="0" algn="r" defTabSz="914400" rtl="0" eaLnBrk="1" fontAlgn="auto" latinLnBrk="0" hangingPunct="1">
                        <a:lnSpc>
                          <a:spcPct val="115000"/>
                        </a:lnSpc>
                        <a:spcBef>
                          <a:spcPts val="0"/>
                        </a:spcBef>
                        <a:spcAft>
                          <a:spcPts val="1000"/>
                        </a:spcAft>
                        <a:buClrTx/>
                        <a:buSzTx/>
                        <a:buFontTx/>
                        <a:buNone/>
                        <a:tabLst/>
                        <a:defRPr/>
                      </a:pPr>
                      <a:r>
                        <a:rPr lang="el-GR" sz="1800" kern="50" dirty="0" smtClean="0">
                          <a:solidFill>
                            <a:schemeClr val="bg1"/>
                          </a:solidFill>
                          <a:latin typeface="Calibri"/>
                          <a:ea typeface="SimSun"/>
                          <a:cs typeface="Arial"/>
                        </a:rPr>
                        <a:t>159.280 [</a:t>
                      </a:r>
                      <a:r>
                        <a:rPr lang="en-US" sz="1800" kern="50" dirty="0" smtClean="0">
                          <a:solidFill>
                            <a:schemeClr val="bg1"/>
                          </a:solidFill>
                          <a:latin typeface="Calibri"/>
                          <a:ea typeface="SimSun"/>
                          <a:cs typeface="Arial"/>
                        </a:rPr>
                        <a:t>kWh</a:t>
                      </a:r>
                      <a:r>
                        <a:rPr lang="el-GR" sz="1800" kern="50" dirty="0" smtClean="0">
                          <a:solidFill>
                            <a:schemeClr val="bg1"/>
                          </a:solidFill>
                          <a:latin typeface="Calibri"/>
                          <a:ea typeface="SimSun"/>
                          <a:cs typeface="Arial"/>
                        </a:rPr>
                        <a:t>]</a:t>
                      </a:r>
                      <a:endParaRPr lang="el-GR" sz="1200" kern="50" dirty="0">
                        <a:solidFill>
                          <a:schemeClr val="bg1"/>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450">
                <a:tc>
                  <a:txBody>
                    <a:bodyPr/>
                    <a:lstStyle/>
                    <a:p>
                      <a:pPr>
                        <a:lnSpc>
                          <a:spcPct val="115000"/>
                        </a:lnSpc>
                        <a:spcAft>
                          <a:spcPts val="1000"/>
                        </a:spcAft>
                      </a:pPr>
                      <a:r>
                        <a:rPr lang="el-GR" sz="1800" kern="50" dirty="0">
                          <a:solidFill>
                            <a:schemeClr val="bg1"/>
                          </a:solidFill>
                          <a:latin typeface="Calibri"/>
                          <a:ea typeface="SimSun"/>
                          <a:cs typeface="Arial"/>
                        </a:rPr>
                        <a:t>Ετήσια παραγωγή ηλεκτρικής ενέργειας από Α.Π.Ε</a:t>
                      </a:r>
                      <a:r>
                        <a:rPr lang="el-GR" sz="1800" kern="50" dirty="0" smtClean="0">
                          <a:solidFill>
                            <a:schemeClr val="bg1"/>
                          </a:solidFill>
                          <a:latin typeface="Calibri"/>
                          <a:ea typeface="SimSun"/>
                          <a:cs typeface="Arial"/>
                        </a:rPr>
                        <a:t>.</a:t>
                      </a:r>
                      <a:endParaRPr lang="el-GR" sz="1200" kern="50" dirty="0">
                        <a:solidFill>
                          <a:schemeClr val="bg1"/>
                        </a:solidFill>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indent="0" algn="r" defTabSz="914400" rtl="0" eaLnBrk="1" fontAlgn="auto" latinLnBrk="0" hangingPunct="1">
                        <a:lnSpc>
                          <a:spcPct val="115000"/>
                        </a:lnSpc>
                        <a:spcBef>
                          <a:spcPts val="0"/>
                        </a:spcBef>
                        <a:spcAft>
                          <a:spcPts val="1000"/>
                        </a:spcAft>
                        <a:buClrTx/>
                        <a:buSzTx/>
                        <a:buFontTx/>
                        <a:buNone/>
                        <a:tabLst/>
                        <a:defRPr/>
                      </a:pPr>
                      <a:r>
                        <a:rPr lang="el-GR" sz="1800" kern="50" dirty="0" smtClean="0">
                          <a:solidFill>
                            <a:schemeClr val="bg1"/>
                          </a:solidFill>
                          <a:latin typeface="Calibri"/>
                          <a:ea typeface="SimSun"/>
                          <a:cs typeface="Arial"/>
                        </a:rPr>
                        <a:t>51.300 </a:t>
                      </a:r>
                      <a:r>
                        <a:rPr lang="en-US" sz="1800" kern="50" dirty="0" smtClean="0">
                          <a:solidFill>
                            <a:schemeClr val="bg1"/>
                          </a:solidFill>
                          <a:latin typeface="Calibri"/>
                          <a:ea typeface="SimSun"/>
                          <a:cs typeface="Arial"/>
                        </a:rPr>
                        <a:t>[kWh]</a:t>
                      </a:r>
                      <a:endParaRPr lang="el-GR" sz="1200" kern="50" dirty="0">
                        <a:solidFill>
                          <a:schemeClr val="bg1"/>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363">
                <a:tc>
                  <a:txBody>
                    <a:bodyPr/>
                    <a:lstStyle/>
                    <a:p>
                      <a:pPr>
                        <a:lnSpc>
                          <a:spcPct val="115000"/>
                        </a:lnSpc>
                        <a:spcAft>
                          <a:spcPts val="1000"/>
                        </a:spcAft>
                      </a:pPr>
                      <a:r>
                        <a:rPr lang="el-GR" sz="1800" kern="50" dirty="0">
                          <a:solidFill>
                            <a:schemeClr val="bg1"/>
                          </a:solidFill>
                          <a:latin typeface="Calibri"/>
                          <a:ea typeface="SimSun"/>
                          <a:cs typeface="Arial"/>
                        </a:rPr>
                        <a:t>Ποσοστό </a:t>
                      </a:r>
                      <a:r>
                        <a:rPr lang="el-GR" sz="1800" kern="50" dirty="0" smtClean="0">
                          <a:solidFill>
                            <a:schemeClr val="bg1"/>
                          </a:solidFill>
                          <a:latin typeface="Calibri"/>
                          <a:ea typeface="SimSun"/>
                          <a:cs typeface="Arial"/>
                        </a:rPr>
                        <a:t>παραγωγής ηλεκτρικής ενέργειας </a:t>
                      </a:r>
                      <a:r>
                        <a:rPr lang="el-GR" sz="1800" kern="50" dirty="0">
                          <a:solidFill>
                            <a:schemeClr val="bg1"/>
                          </a:solidFill>
                          <a:latin typeface="Calibri"/>
                          <a:ea typeface="SimSun"/>
                          <a:cs typeface="Arial"/>
                        </a:rPr>
                        <a:t>από Α.Π.Ε. ως προς την υφιστάμενη </a:t>
                      </a:r>
                      <a:r>
                        <a:rPr lang="el-GR" sz="1800" kern="50" dirty="0" smtClean="0">
                          <a:solidFill>
                            <a:schemeClr val="bg1"/>
                          </a:solidFill>
                          <a:latin typeface="Calibri"/>
                          <a:ea typeface="SimSun"/>
                          <a:cs typeface="Arial"/>
                        </a:rPr>
                        <a:t>κατανάλωση</a:t>
                      </a:r>
                      <a:endParaRPr lang="el-GR" sz="1200" kern="50" dirty="0">
                        <a:solidFill>
                          <a:schemeClr val="bg1"/>
                        </a:solidFill>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r">
                        <a:lnSpc>
                          <a:spcPct val="115000"/>
                        </a:lnSpc>
                        <a:spcAft>
                          <a:spcPts val="1000"/>
                        </a:spcAft>
                      </a:pPr>
                      <a:r>
                        <a:rPr lang="el-GR" sz="1800" kern="50" dirty="0" smtClean="0">
                          <a:solidFill>
                            <a:schemeClr val="bg1"/>
                          </a:solidFill>
                          <a:latin typeface="Calibri"/>
                          <a:ea typeface="SimSun"/>
                          <a:cs typeface="Arial"/>
                        </a:rPr>
                        <a:t>32,2 % </a:t>
                      </a:r>
                      <a:endParaRPr lang="el-GR" sz="1200" kern="50" dirty="0">
                        <a:solidFill>
                          <a:schemeClr val="bg1"/>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281">
                <a:tc>
                  <a:txBody>
                    <a:bodyPr/>
                    <a:lstStyle/>
                    <a:p>
                      <a:pPr>
                        <a:lnSpc>
                          <a:spcPct val="115000"/>
                        </a:lnSpc>
                        <a:spcAft>
                          <a:spcPts val="1000"/>
                        </a:spcAft>
                      </a:pPr>
                      <a:r>
                        <a:rPr lang="el-GR" sz="1800" kern="50" dirty="0">
                          <a:solidFill>
                            <a:schemeClr val="bg1"/>
                          </a:solidFill>
                          <a:latin typeface="Calibri"/>
                          <a:ea typeface="SimSun"/>
                          <a:cs typeface="Arial"/>
                        </a:rPr>
                        <a:t>Ετήσια μείωση εκπεμπόμενων ρύπων CO</a:t>
                      </a:r>
                      <a:r>
                        <a:rPr lang="el-GR" sz="1800" kern="50" baseline="-25000" dirty="0">
                          <a:solidFill>
                            <a:schemeClr val="bg1"/>
                          </a:solidFill>
                          <a:latin typeface="Calibri"/>
                          <a:ea typeface="SimSun"/>
                          <a:cs typeface="Arial"/>
                        </a:rPr>
                        <a:t>2</a:t>
                      </a:r>
                      <a:r>
                        <a:rPr lang="el-GR" sz="1800" kern="50" dirty="0">
                          <a:solidFill>
                            <a:schemeClr val="bg1"/>
                          </a:solidFill>
                          <a:latin typeface="Calibri"/>
                          <a:ea typeface="SimSun"/>
                          <a:cs typeface="Arial"/>
                        </a:rPr>
                        <a:t> λόγω παραγωγής ηλεκτρικής ενέργειας από </a:t>
                      </a:r>
                      <a:r>
                        <a:rPr lang="el-GR" sz="1800" kern="50" dirty="0" smtClean="0">
                          <a:solidFill>
                            <a:schemeClr val="bg1"/>
                          </a:solidFill>
                          <a:latin typeface="Calibri"/>
                          <a:ea typeface="SimSun"/>
                          <a:cs typeface="Arial"/>
                        </a:rPr>
                        <a:t>Α.Π.Ε.</a:t>
                      </a:r>
                      <a:endParaRPr lang="el-GR" sz="1200" kern="50" dirty="0">
                        <a:solidFill>
                          <a:schemeClr val="bg1"/>
                        </a:solidFill>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r">
                        <a:lnSpc>
                          <a:spcPct val="115000"/>
                        </a:lnSpc>
                        <a:spcAft>
                          <a:spcPts val="1000"/>
                        </a:spcAft>
                      </a:pPr>
                      <a:r>
                        <a:rPr lang="el-GR" sz="1800" kern="50" dirty="0" smtClean="0">
                          <a:solidFill>
                            <a:schemeClr val="bg1"/>
                          </a:solidFill>
                          <a:latin typeface="Calibri"/>
                          <a:ea typeface="SimSun"/>
                          <a:cs typeface="Arial"/>
                        </a:rPr>
                        <a:t>147,13 [</a:t>
                      </a:r>
                      <a:r>
                        <a:rPr lang="en-US" sz="1800" kern="50" dirty="0" err="1" smtClean="0">
                          <a:solidFill>
                            <a:schemeClr val="bg1"/>
                          </a:solidFill>
                          <a:latin typeface="Calibri"/>
                          <a:ea typeface="SimSun"/>
                          <a:cs typeface="Arial"/>
                        </a:rPr>
                        <a:t>tn</a:t>
                      </a:r>
                      <a:r>
                        <a:rPr lang="en-US" sz="1800" kern="50" dirty="0" smtClean="0">
                          <a:solidFill>
                            <a:schemeClr val="bg1"/>
                          </a:solidFill>
                          <a:latin typeface="Calibri"/>
                          <a:ea typeface="SimSun"/>
                          <a:cs typeface="Arial"/>
                        </a:rPr>
                        <a:t>]</a:t>
                      </a:r>
                      <a:endParaRPr lang="el-GR" sz="1200" kern="50" dirty="0">
                        <a:solidFill>
                          <a:schemeClr val="bg1"/>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457056" tIns="15235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Calibri" pitchFamily="34" charset="0"/>
                <a:cs typeface="Calibri" pitchFamily="34" charset="0"/>
              </a:rPr>
              <a:t>Πίνακας 8 :  : Ποσοστό εξοικονόμησης ηλεκτρικής ενέργειας και μείωση εκπεμπόμενων ρύπων.</a:t>
            </a:r>
            <a:endParaRPr kumimoji="0" lang="hi-IN" sz="1300" b="1" i="0" u="none" strike="noStrike" cap="none" normalizeH="0" baseline="0" smtClean="0">
              <a:ln>
                <a:noFill/>
              </a:ln>
              <a:solidFill>
                <a:schemeClr val="tx1"/>
              </a:solidFill>
              <a:effectLst/>
              <a:latin typeface="Cambria" pitchFamily="18" charset="0"/>
              <a:cs typeface="Mang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i-IN"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32772"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32774"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32775"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2" name="TextBox 1"/>
          <p:cNvSpPr txBox="1"/>
          <p:nvPr/>
        </p:nvSpPr>
        <p:spPr>
          <a:xfrm>
            <a:off x="3071802" y="1500174"/>
            <a:ext cx="5310188" cy="400110"/>
          </a:xfrm>
          <a:prstGeom prst="rect">
            <a:avLst/>
          </a:prstGeom>
          <a:noFill/>
        </p:spPr>
        <p:txBody>
          <a:bodyPr>
            <a:spAutoFit/>
          </a:bodyPr>
          <a:lstStyle/>
          <a:p>
            <a:pPr marL="285750" indent="-285750" algn="ctr"/>
            <a:r>
              <a:rPr lang="el-GR" sz="2000" b="1" dirty="0" smtClean="0">
                <a:solidFill>
                  <a:schemeClr val="accent1">
                    <a:lumMod val="75000"/>
                  </a:schemeClr>
                </a:solidFill>
              </a:rPr>
              <a:t>ΣΑΣ ΕΥΧΑΡΙΣΤΟΥΜΕ</a:t>
            </a:r>
            <a:endParaRPr lang="el-GR" dirty="0"/>
          </a:p>
        </p:txBody>
      </p:sp>
      <p:sp>
        <p:nvSpPr>
          <p:cNvPr id="10" name="TextBox 1"/>
          <p:cNvSpPr txBox="1"/>
          <p:nvPr/>
        </p:nvSpPr>
        <p:spPr>
          <a:xfrm>
            <a:off x="2411760" y="2060848"/>
            <a:ext cx="5544616" cy="4062651"/>
          </a:xfrm>
          <a:prstGeom prst="rect">
            <a:avLst/>
          </a:prstGeom>
          <a:noFill/>
        </p:spPr>
        <p:txBody>
          <a:bodyPr wrap="square">
            <a:spAutoFit/>
          </a:bodyPr>
          <a:lstStyle/>
          <a:p>
            <a:pPr marL="285750" indent="-285750"/>
            <a:r>
              <a:rPr lang="el-GR" sz="1600" b="1" dirty="0" smtClean="0">
                <a:solidFill>
                  <a:schemeClr val="accent1">
                    <a:lumMod val="75000"/>
                  </a:schemeClr>
                </a:solidFill>
              </a:rPr>
              <a:t>Συντονιστής: Ελένη </a:t>
            </a:r>
            <a:r>
              <a:rPr lang="el-GR" sz="1600" b="1" dirty="0" err="1" smtClean="0">
                <a:solidFill>
                  <a:schemeClr val="accent1">
                    <a:lumMod val="75000"/>
                  </a:schemeClr>
                </a:solidFill>
              </a:rPr>
              <a:t>Πλουμίδη</a:t>
            </a:r>
            <a:r>
              <a:rPr lang="el-GR" sz="1600" b="1" dirty="0" smtClean="0">
                <a:solidFill>
                  <a:schemeClr val="accent1">
                    <a:lumMod val="75000"/>
                  </a:schemeClr>
                </a:solidFill>
              </a:rPr>
              <a:t>, Μηχ. </a:t>
            </a:r>
            <a:r>
              <a:rPr lang="el-GR" sz="1600" b="1" dirty="0" err="1" smtClean="0">
                <a:solidFill>
                  <a:schemeClr val="accent1">
                    <a:lumMod val="75000"/>
                  </a:schemeClr>
                </a:solidFill>
              </a:rPr>
              <a:t>Μηχ</a:t>
            </a:r>
            <a:r>
              <a:rPr lang="el-GR" sz="1600" b="1" dirty="0" smtClean="0">
                <a:solidFill>
                  <a:schemeClr val="accent1">
                    <a:lumMod val="75000"/>
                  </a:schemeClr>
                </a:solidFill>
              </a:rPr>
              <a:t>/κος</a:t>
            </a:r>
          </a:p>
          <a:p>
            <a:pPr marL="285750" indent="-285750"/>
            <a:endParaRPr lang="el-GR" sz="1600" b="1" dirty="0" smtClean="0">
              <a:solidFill>
                <a:schemeClr val="accent1">
                  <a:lumMod val="75000"/>
                </a:schemeClr>
              </a:solidFill>
            </a:endParaRPr>
          </a:p>
          <a:p>
            <a:pPr marL="285750" indent="-285750"/>
            <a:r>
              <a:rPr lang="el-GR" sz="1600" b="1" dirty="0" smtClean="0">
                <a:solidFill>
                  <a:schemeClr val="accent1">
                    <a:lumMod val="75000"/>
                  </a:schemeClr>
                </a:solidFill>
              </a:rPr>
              <a:t>Ομάδα Εργασίας: Μανόλης </a:t>
            </a:r>
            <a:r>
              <a:rPr lang="el-GR" sz="1600" b="1" dirty="0" err="1" smtClean="0">
                <a:solidFill>
                  <a:schemeClr val="accent1">
                    <a:lumMod val="75000"/>
                  </a:schemeClr>
                </a:solidFill>
              </a:rPr>
              <a:t>Φακουκάκης</a:t>
            </a:r>
            <a:r>
              <a:rPr lang="el-GR" sz="1600" b="1" dirty="0" smtClean="0">
                <a:solidFill>
                  <a:schemeClr val="accent1">
                    <a:lumMod val="75000"/>
                  </a:schemeClr>
                </a:solidFill>
              </a:rPr>
              <a:t> Δ/</a:t>
            </a:r>
            <a:r>
              <a:rPr lang="el-GR" sz="1600" b="1" dirty="0" err="1" smtClean="0">
                <a:solidFill>
                  <a:schemeClr val="accent1">
                    <a:lumMod val="75000"/>
                  </a:schemeClr>
                </a:solidFill>
              </a:rPr>
              <a:t>ντης</a:t>
            </a:r>
            <a:r>
              <a:rPr lang="el-GR" sz="1600" b="1" dirty="0" smtClean="0">
                <a:solidFill>
                  <a:schemeClr val="accent1">
                    <a:lumMod val="75000"/>
                  </a:schemeClr>
                </a:solidFill>
              </a:rPr>
              <a:t> Δ.Τ.Ε.Π.Ε.Η.</a:t>
            </a:r>
          </a:p>
          <a:p>
            <a:pPr marL="285750" indent="-285750"/>
            <a:r>
              <a:rPr lang="el-GR" sz="1600" b="1" dirty="0" smtClean="0">
                <a:solidFill>
                  <a:schemeClr val="accent1">
                    <a:lumMod val="75000"/>
                  </a:schemeClr>
                </a:solidFill>
              </a:rPr>
              <a:t>                                 Αθηνά </a:t>
            </a:r>
            <a:r>
              <a:rPr lang="el-GR" sz="1600" b="1" dirty="0" err="1" smtClean="0">
                <a:solidFill>
                  <a:schemeClr val="accent1">
                    <a:lumMod val="75000"/>
                  </a:schemeClr>
                </a:solidFill>
              </a:rPr>
              <a:t>Κελέση</a:t>
            </a:r>
            <a:r>
              <a:rPr lang="el-GR" sz="1600" b="1" dirty="0" smtClean="0">
                <a:solidFill>
                  <a:schemeClr val="accent1">
                    <a:lumMod val="75000"/>
                  </a:schemeClr>
                </a:solidFill>
              </a:rPr>
              <a:t>, Πολ. </a:t>
            </a:r>
            <a:r>
              <a:rPr lang="el-GR" sz="1600" b="1" dirty="0" err="1" smtClean="0">
                <a:solidFill>
                  <a:schemeClr val="accent1">
                    <a:lumMod val="75000"/>
                  </a:schemeClr>
                </a:solidFill>
              </a:rPr>
              <a:t>Μηχ</a:t>
            </a:r>
            <a:r>
              <a:rPr lang="el-GR" sz="1600" b="1" dirty="0" smtClean="0">
                <a:solidFill>
                  <a:schemeClr val="accent1">
                    <a:lumMod val="75000"/>
                  </a:schemeClr>
                </a:solidFill>
              </a:rPr>
              <a:t>/</a:t>
            </a:r>
            <a:r>
              <a:rPr lang="el-GR" sz="1600" b="1" dirty="0" err="1" smtClean="0">
                <a:solidFill>
                  <a:schemeClr val="accent1">
                    <a:lumMod val="75000"/>
                  </a:schemeClr>
                </a:solidFill>
              </a:rPr>
              <a:t>κός</a:t>
            </a:r>
            <a:r>
              <a:rPr lang="el-GR" sz="1600" b="1" dirty="0" smtClean="0">
                <a:solidFill>
                  <a:schemeClr val="accent1">
                    <a:lumMod val="75000"/>
                  </a:schemeClr>
                </a:solidFill>
              </a:rPr>
              <a:t> </a:t>
            </a:r>
          </a:p>
          <a:p>
            <a:pPr marL="285750" indent="-285750"/>
            <a:r>
              <a:rPr lang="el-GR" sz="1600" b="1" dirty="0" smtClean="0">
                <a:solidFill>
                  <a:schemeClr val="accent1">
                    <a:lumMod val="75000"/>
                  </a:schemeClr>
                </a:solidFill>
              </a:rPr>
              <a:t>                                 Μανόλης </a:t>
            </a:r>
            <a:r>
              <a:rPr lang="el-GR" sz="1600" b="1" dirty="0" err="1" smtClean="0">
                <a:solidFill>
                  <a:schemeClr val="accent1">
                    <a:lumMod val="75000"/>
                  </a:schemeClr>
                </a:solidFill>
              </a:rPr>
              <a:t>Σπιθάκης</a:t>
            </a:r>
            <a:r>
              <a:rPr lang="el-GR" sz="1600" b="1" dirty="0" smtClean="0">
                <a:solidFill>
                  <a:schemeClr val="accent1">
                    <a:lumMod val="75000"/>
                  </a:schemeClr>
                </a:solidFill>
              </a:rPr>
              <a:t>, </a:t>
            </a:r>
            <a:r>
              <a:rPr lang="el-GR" sz="1600" b="1" dirty="0" err="1" smtClean="0">
                <a:solidFill>
                  <a:schemeClr val="accent1">
                    <a:lumMod val="75000"/>
                  </a:schemeClr>
                </a:solidFill>
              </a:rPr>
              <a:t>Ηλ</a:t>
            </a:r>
            <a:r>
              <a:rPr lang="el-GR" sz="1600" b="1" dirty="0" smtClean="0">
                <a:solidFill>
                  <a:schemeClr val="accent1">
                    <a:lumMod val="75000"/>
                  </a:schemeClr>
                </a:solidFill>
              </a:rPr>
              <a:t>. </a:t>
            </a:r>
            <a:r>
              <a:rPr lang="el-GR" sz="1600" b="1" dirty="0" err="1" smtClean="0">
                <a:solidFill>
                  <a:schemeClr val="accent1">
                    <a:lumMod val="75000"/>
                  </a:schemeClr>
                </a:solidFill>
              </a:rPr>
              <a:t>Μηχ</a:t>
            </a:r>
            <a:r>
              <a:rPr lang="el-GR" sz="1600" b="1" dirty="0" smtClean="0">
                <a:solidFill>
                  <a:schemeClr val="accent1">
                    <a:lumMod val="75000"/>
                  </a:schemeClr>
                </a:solidFill>
              </a:rPr>
              <a:t>/</a:t>
            </a:r>
            <a:r>
              <a:rPr lang="el-GR" sz="1600" b="1" dirty="0" err="1" smtClean="0">
                <a:solidFill>
                  <a:schemeClr val="accent1">
                    <a:lumMod val="75000"/>
                  </a:schemeClr>
                </a:solidFill>
              </a:rPr>
              <a:t>κός</a:t>
            </a:r>
            <a:endParaRPr lang="el-GR" sz="1600" b="1" dirty="0" smtClean="0">
              <a:solidFill>
                <a:schemeClr val="accent1">
                  <a:lumMod val="75000"/>
                </a:schemeClr>
              </a:solidFill>
            </a:endParaRPr>
          </a:p>
          <a:p>
            <a:pPr marL="285750" indent="-285750"/>
            <a:r>
              <a:rPr lang="el-GR" sz="1600" b="1" dirty="0" smtClean="0">
                <a:solidFill>
                  <a:schemeClr val="accent1">
                    <a:lumMod val="75000"/>
                  </a:schemeClr>
                </a:solidFill>
              </a:rPr>
              <a:t>                                 </a:t>
            </a:r>
            <a:r>
              <a:rPr lang="el-GR" sz="1600" b="1" dirty="0" err="1" smtClean="0">
                <a:solidFill>
                  <a:schemeClr val="accent1">
                    <a:lumMod val="75000"/>
                  </a:schemeClr>
                </a:solidFill>
              </a:rPr>
              <a:t>ΕλένηΤζαγκαράκη</a:t>
            </a:r>
            <a:r>
              <a:rPr lang="el-GR" sz="1600" b="1" dirty="0" smtClean="0">
                <a:solidFill>
                  <a:schemeClr val="accent1">
                    <a:lumMod val="75000"/>
                  </a:schemeClr>
                </a:solidFill>
              </a:rPr>
              <a:t>, Αρχ. </a:t>
            </a:r>
            <a:r>
              <a:rPr lang="el-GR" sz="1600" b="1" dirty="0" err="1" smtClean="0">
                <a:solidFill>
                  <a:schemeClr val="accent1">
                    <a:lumMod val="75000"/>
                  </a:schemeClr>
                </a:solidFill>
              </a:rPr>
              <a:t>Μηχ</a:t>
            </a:r>
            <a:r>
              <a:rPr lang="el-GR" sz="1600" b="1" dirty="0" smtClean="0">
                <a:solidFill>
                  <a:schemeClr val="accent1">
                    <a:lumMod val="75000"/>
                  </a:schemeClr>
                </a:solidFill>
              </a:rPr>
              <a:t>/</a:t>
            </a:r>
            <a:r>
              <a:rPr lang="el-GR" sz="1600" b="1" dirty="0" err="1" smtClean="0">
                <a:solidFill>
                  <a:schemeClr val="accent1">
                    <a:lumMod val="75000"/>
                  </a:schemeClr>
                </a:solidFill>
              </a:rPr>
              <a:t>κός</a:t>
            </a:r>
            <a:endParaRPr lang="el-GR" sz="1600" b="1" dirty="0" smtClean="0">
              <a:solidFill>
                <a:schemeClr val="accent1">
                  <a:lumMod val="75000"/>
                </a:schemeClr>
              </a:solidFill>
            </a:endParaRPr>
          </a:p>
          <a:p>
            <a:pPr marL="285750" indent="-285750"/>
            <a:r>
              <a:rPr lang="el-GR" sz="1600" b="1" dirty="0">
                <a:solidFill>
                  <a:schemeClr val="accent1">
                    <a:lumMod val="75000"/>
                  </a:schemeClr>
                </a:solidFill>
              </a:rPr>
              <a:t> </a:t>
            </a:r>
            <a:r>
              <a:rPr lang="el-GR" sz="1600" b="1" dirty="0" smtClean="0">
                <a:solidFill>
                  <a:schemeClr val="accent1">
                    <a:lumMod val="75000"/>
                  </a:schemeClr>
                </a:solidFill>
              </a:rPr>
              <a:t>                                Γιούλη </a:t>
            </a:r>
            <a:r>
              <a:rPr lang="el-GR" sz="1600" b="1" dirty="0" err="1" smtClean="0">
                <a:solidFill>
                  <a:schemeClr val="accent1">
                    <a:lumMod val="75000"/>
                  </a:schemeClr>
                </a:solidFill>
              </a:rPr>
              <a:t>Γιανναδάκη</a:t>
            </a:r>
            <a:r>
              <a:rPr lang="el-GR" sz="1600" b="1" dirty="0" smtClean="0">
                <a:solidFill>
                  <a:schemeClr val="accent1">
                    <a:lumMod val="75000"/>
                  </a:schemeClr>
                </a:solidFill>
              </a:rPr>
              <a:t>, </a:t>
            </a:r>
            <a:r>
              <a:rPr lang="el-GR" sz="1600" b="1" smtClean="0">
                <a:solidFill>
                  <a:schemeClr val="accent1">
                    <a:lumMod val="75000"/>
                  </a:schemeClr>
                </a:solidFill>
              </a:rPr>
              <a:t>ΠΕ Οικονομολόγος</a:t>
            </a:r>
            <a:endParaRPr lang="el-GR" sz="1600" b="1" dirty="0" smtClean="0">
              <a:solidFill>
                <a:schemeClr val="accent1">
                  <a:lumMod val="75000"/>
                </a:schemeClr>
              </a:solidFill>
            </a:endParaRPr>
          </a:p>
          <a:p>
            <a:pPr marL="285750" indent="-285750"/>
            <a:r>
              <a:rPr lang="el-GR" sz="1600" b="1" dirty="0" smtClean="0">
                <a:solidFill>
                  <a:schemeClr val="accent1">
                    <a:lumMod val="75000"/>
                  </a:schemeClr>
                </a:solidFill>
              </a:rPr>
              <a:t>                                  </a:t>
            </a:r>
          </a:p>
          <a:p>
            <a:pPr marL="285750" indent="-285750"/>
            <a:endParaRPr lang="el-GR" sz="1600" b="1" dirty="0" smtClean="0">
              <a:solidFill>
                <a:schemeClr val="accent1">
                  <a:lumMod val="75000"/>
                </a:schemeClr>
              </a:solidFill>
            </a:endParaRPr>
          </a:p>
          <a:p>
            <a:pPr marL="285750" indent="-285750"/>
            <a:r>
              <a:rPr lang="el-GR" sz="1600" b="1" dirty="0" smtClean="0">
                <a:solidFill>
                  <a:schemeClr val="accent1">
                    <a:lumMod val="75000"/>
                  </a:schemeClr>
                </a:solidFill>
              </a:rPr>
              <a:t>Παρουσίαση: Ελένη Τζαγκαράκη </a:t>
            </a:r>
          </a:p>
          <a:p>
            <a:pPr marL="285750" indent="-285750"/>
            <a:endParaRPr lang="el-GR" sz="1600" b="1" dirty="0" smtClean="0">
              <a:solidFill>
                <a:schemeClr val="accent1">
                  <a:lumMod val="75000"/>
                </a:schemeClr>
              </a:solidFill>
            </a:endParaRPr>
          </a:p>
          <a:p>
            <a:pPr marL="285750" indent="-285750" algn="r"/>
            <a:r>
              <a:rPr lang="el-GR" sz="1600" b="1" dirty="0" smtClean="0">
                <a:solidFill>
                  <a:schemeClr val="accent1">
                    <a:lumMod val="75000"/>
                  </a:schemeClr>
                </a:solidFill>
              </a:rPr>
              <a:t>ΥΛΟΠΟΙΗΣΗ: Δ.Τ.Ε.Π.Ε.Η.</a:t>
            </a:r>
          </a:p>
          <a:p>
            <a:pPr marL="285750" indent="-285750"/>
            <a:endParaRPr lang="el-GR" sz="1600" b="1" dirty="0" smtClean="0">
              <a:solidFill>
                <a:schemeClr val="accent1">
                  <a:lumMod val="75000"/>
                </a:schemeClr>
              </a:solidFill>
            </a:endParaRPr>
          </a:p>
          <a:p>
            <a:pPr marL="285750" indent="-285750" algn="ctr"/>
            <a:endParaRPr lang="el-GR" sz="1600" b="1" dirty="0" smtClean="0">
              <a:solidFill>
                <a:schemeClr val="accent1">
                  <a:lumMod val="75000"/>
                </a:schemeClr>
              </a:solidFill>
            </a:endParaRPr>
          </a:p>
          <a:p>
            <a:pPr marL="285750" indent="-285750" algn="ctr"/>
            <a:endParaRPr lang="el-GR" sz="1600" b="1" dirty="0" smtClean="0">
              <a:solidFill>
                <a:schemeClr val="accent1">
                  <a:lumMod val="75000"/>
                </a:schemeClr>
              </a:solidFill>
            </a:endParaRPr>
          </a:p>
          <a:p>
            <a:pPr marL="285750" indent="-285750" algn="ct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3" cstate="print"/>
          <a:srcRect/>
          <a:stretch>
            <a:fillRect/>
          </a:stretch>
        </p:blipFill>
        <p:spPr bwMode="auto">
          <a:xfrm>
            <a:off x="285720" y="5613686"/>
            <a:ext cx="8555068" cy="1244314"/>
          </a:xfrm>
          <a:prstGeom prst="rect">
            <a:avLst/>
          </a:prstGeom>
          <a:noFill/>
          <a:ln w="9525">
            <a:noFill/>
            <a:miter lim="800000"/>
            <a:headEnd/>
            <a:tailEnd/>
          </a:ln>
        </p:spPr>
      </p:pic>
      <p:pic>
        <p:nvPicPr>
          <p:cNvPr id="14339" name="Εικόνα 3"/>
          <p:cNvPicPr>
            <a:picLocks noChangeAspect="1"/>
          </p:cNvPicPr>
          <p:nvPr/>
        </p:nvPicPr>
        <p:blipFill>
          <a:blip r:embed="rId4" cstate="print"/>
          <a:srcRect l="-2" r="-4219"/>
          <a:stretch>
            <a:fillRect/>
          </a:stretch>
        </p:blipFill>
        <p:spPr bwMode="auto">
          <a:xfrm>
            <a:off x="6350" y="0"/>
            <a:ext cx="3432175" cy="2133600"/>
          </a:xfrm>
          <a:prstGeom prst="rect">
            <a:avLst/>
          </a:prstGeom>
          <a:noFill/>
          <a:ln w="9525">
            <a:noFill/>
            <a:miter lim="800000"/>
            <a:headEnd/>
            <a:tailEnd/>
          </a:ln>
        </p:spPr>
      </p:pic>
      <p:pic>
        <p:nvPicPr>
          <p:cNvPr id="14340" name="Εικόνα 5"/>
          <p:cNvPicPr>
            <a:picLocks noChangeAspect="1"/>
          </p:cNvPicPr>
          <p:nvPr/>
        </p:nvPicPr>
        <p:blipFill>
          <a:blip r:embed="rId5" cstate="print"/>
          <a:srcRect r="48195"/>
          <a:stretch>
            <a:fillRect/>
          </a:stretch>
        </p:blipFill>
        <p:spPr bwMode="auto">
          <a:xfrm>
            <a:off x="244475" y="4629150"/>
            <a:ext cx="2016125" cy="638175"/>
          </a:xfrm>
          <a:prstGeom prst="rect">
            <a:avLst/>
          </a:prstGeom>
          <a:noFill/>
          <a:ln w="9525">
            <a:noFill/>
            <a:miter lim="800000"/>
            <a:headEnd/>
            <a:tailEnd/>
          </a:ln>
        </p:spPr>
      </p:pic>
      <p:pic>
        <p:nvPicPr>
          <p:cNvPr id="14341" name="Εικόνα 7"/>
          <p:cNvPicPr>
            <a:picLocks noChangeAspect="1"/>
          </p:cNvPicPr>
          <p:nvPr/>
        </p:nvPicPr>
        <p:blipFill>
          <a:blip r:embed="rId5" cstate="print"/>
          <a:srcRect l="52237" t="3810" r="-407" b="-3810"/>
          <a:stretch>
            <a:fillRect/>
          </a:stretch>
        </p:blipFill>
        <p:spPr bwMode="auto">
          <a:xfrm>
            <a:off x="266682" y="5286388"/>
            <a:ext cx="1733550" cy="576263"/>
          </a:xfrm>
          <a:prstGeom prst="rect">
            <a:avLst/>
          </a:prstGeom>
          <a:noFill/>
          <a:ln w="9525">
            <a:noFill/>
            <a:miter lim="800000"/>
            <a:headEnd/>
            <a:tailEnd/>
          </a:ln>
        </p:spPr>
      </p:pic>
      <p:sp>
        <p:nvSpPr>
          <p:cNvPr id="12" name="Υπότιτλος 2"/>
          <p:cNvSpPr txBox="1">
            <a:spLocks/>
          </p:cNvSpPr>
          <p:nvPr/>
        </p:nvSpPr>
        <p:spPr>
          <a:xfrm>
            <a:off x="3249613" y="1066800"/>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endParaRPr lang="el-GR" sz="2000"/>
          </a:p>
        </p:txBody>
      </p:sp>
      <p:sp>
        <p:nvSpPr>
          <p:cNvPr id="2" name="TextBox 1"/>
          <p:cNvSpPr txBox="1"/>
          <p:nvPr/>
        </p:nvSpPr>
        <p:spPr>
          <a:xfrm>
            <a:off x="2123728" y="1714489"/>
            <a:ext cx="6120680" cy="4801314"/>
          </a:xfrm>
          <a:prstGeom prst="rect">
            <a:avLst/>
          </a:prstGeom>
          <a:noFill/>
        </p:spPr>
        <p:txBody>
          <a:bodyPr wrap="square">
            <a:spAutoFit/>
          </a:bodyPr>
          <a:lstStyle/>
          <a:p>
            <a:pPr algn="just" fontAlgn="auto">
              <a:spcBef>
                <a:spcPts val="0"/>
              </a:spcBef>
              <a:spcAft>
                <a:spcPts val="0"/>
              </a:spcAft>
              <a:buFont typeface="Wingdings" pitchFamily="2" charset="2"/>
              <a:buChar char="§"/>
              <a:defRPr/>
            </a:pPr>
            <a:r>
              <a:rPr lang="el-GR" dirty="0">
                <a:latin typeface="+mj-lt"/>
              </a:rPr>
              <a:t> </a:t>
            </a:r>
            <a:r>
              <a:rPr lang="el-GR" dirty="0" smtClean="0">
                <a:latin typeface="+mj-lt"/>
              </a:rPr>
              <a:t> Υλοποίηση νέων ώριμων στρατηγικών έργων Αποδοτικής Χρήσης Ενέργειας (ΑΧΕ) σε δημόσια κτίρια.</a:t>
            </a:r>
          </a:p>
          <a:p>
            <a:pPr algn="just" fontAlgn="auto">
              <a:spcBef>
                <a:spcPts val="0"/>
              </a:spcBef>
              <a:spcAft>
                <a:spcPts val="0"/>
              </a:spcAft>
              <a:buFont typeface="Wingdings" pitchFamily="2" charset="2"/>
              <a:buChar char="§"/>
              <a:defRPr/>
            </a:pPr>
            <a:r>
              <a:rPr lang="el-GR" dirty="0" smtClean="0">
                <a:latin typeface="+mj-lt"/>
              </a:rPr>
              <a:t> Οριστικοποίηση ενός κοινού πλαισίου στρατηγικού και επιχειρησιακού σχεδιασμού φορέων του δημοσίου τομέα για το 2030 για την ενσωμάτωση της εξοικονόμησης ενέργειας στο κτιριακό τους απόθεμα</a:t>
            </a:r>
          </a:p>
          <a:p>
            <a:pPr algn="just" fontAlgn="auto">
              <a:spcBef>
                <a:spcPts val="0"/>
              </a:spcBef>
              <a:spcAft>
                <a:spcPts val="0"/>
              </a:spcAft>
              <a:buFont typeface="Wingdings" pitchFamily="2" charset="2"/>
              <a:buChar char="§"/>
              <a:defRPr/>
            </a:pPr>
            <a:r>
              <a:rPr lang="el-GR" dirty="0" smtClean="0">
                <a:latin typeface="+mj-lt"/>
              </a:rPr>
              <a:t> Μεγιστοποίηση των αποτελεσμάτων μέσω πιλοτικής εφαρμογής με χρήση σύγχρονων εξειδικευμένων εφαρμογών πληροφορικής  / μεθοδολογιών υποστήριξης αποφάσεων και διεύρυνσης του κοινού πλαισίου σε συνέπεια με τις συναφής πολιτικές. </a:t>
            </a:r>
          </a:p>
          <a:p>
            <a:pPr algn="just" fontAlgn="auto">
              <a:spcBef>
                <a:spcPts val="0"/>
              </a:spcBef>
              <a:spcAft>
                <a:spcPts val="0"/>
              </a:spcAft>
              <a:buFont typeface="Wingdings" pitchFamily="2" charset="2"/>
              <a:buChar char="§"/>
              <a:defRPr/>
            </a:pPr>
            <a:endParaRPr lang="el-GR" dirty="0" smtClean="0">
              <a:latin typeface="+mj-lt"/>
            </a:endParaRPr>
          </a:p>
          <a:p>
            <a:pPr algn="just" fontAlgn="auto">
              <a:spcBef>
                <a:spcPts val="0"/>
              </a:spcBef>
              <a:spcAft>
                <a:spcPts val="0"/>
              </a:spcAft>
              <a:defRPr/>
            </a:pPr>
            <a:r>
              <a:rPr lang="el-GR" dirty="0" smtClean="0">
                <a:latin typeface="+mj-lt"/>
              </a:rPr>
              <a:t>ΜΕΓΙΣΤΗ ΔΥΝΑΤΗ ΜΕΙΩΣΗ ΤΗΣ ΕΝΕΡΓΕΙΑΚΗΣ ΚΑΤΑΝΑΛΩΣΗΣ ΣΕ ΕΠΙΔΕΙΚΤΙΚΑ ΔΗΜΟΣΙΑ ΚΤΙΡΙΑ ΚΑΙ ΔΙΑΣΦΑΛΙΣΗ ΠΡΟΟΠΤΙΚΗΣ ΑΞΙΟΠΟΙΗΣΗΣ ΤΟΥ ΠΛΑΙΣΙΟΥ ΣΤΡΑΤΗΓΙΚΟΥ ΚΑΙ ΕΠΙΧΕΙΡΗΣΙΑΚΟΥ ΣΧΕΔΙΑΣΜΟΥ ΕΞΟΙΚΟΝΟΜΗΣΗΣ ΕΝΕΡΓΕΙΑΣ ΣΤΑ ΔΗΜΟΣΙΑ ΚΤΙΡΙΑ ΕΩΣ ΤΟ 2030.</a:t>
            </a:r>
            <a:endParaRPr lang="el-GR" dirty="0">
              <a:latin typeface="+mj-lt"/>
            </a:endParaRPr>
          </a:p>
        </p:txBody>
      </p:sp>
      <p:sp>
        <p:nvSpPr>
          <p:cNvPr id="10" name="Υπότιτλος 2"/>
          <p:cNvSpPr txBox="1">
            <a:spLocks/>
          </p:cNvSpPr>
          <p:nvPr/>
        </p:nvSpPr>
        <p:spPr>
          <a:xfrm>
            <a:off x="2699792" y="1196752"/>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bg2"/>
                </a:solidFill>
              </a:rPr>
              <a:t>ΣΤΟΧΟΙ</a:t>
            </a:r>
            <a:endParaRPr lang="el-GR" sz="2000" b="1"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14339"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14340"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14341" name="Εικόνα 7"/>
          <p:cNvPicPr>
            <a:picLocks noChangeAspect="1"/>
          </p:cNvPicPr>
          <p:nvPr/>
        </p:nvPicPr>
        <p:blipFill>
          <a:blip r:embed="rId4" cstate="print"/>
          <a:srcRect l="52237" t="3810" r="-407" b="-3810"/>
          <a:stretch>
            <a:fillRect/>
          </a:stretch>
        </p:blipFill>
        <p:spPr bwMode="auto">
          <a:xfrm>
            <a:off x="266682" y="5286388"/>
            <a:ext cx="1733550" cy="576263"/>
          </a:xfrm>
          <a:prstGeom prst="rect">
            <a:avLst/>
          </a:prstGeom>
          <a:noFill/>
          <a:ln w="9525">
            <a:noFill/>
            <a:miter lim="800000"/>
            <a:headEnd/>
            <a:tailEnd/>
          </a:ln>
        </p:spPr>
      </p:pic>
      <p:sp>
        <p:nvSpPr>
          <p:cNvPr id="12" name="Υπότιτλος 2"/>
          <p:cNvSpPr txBox="1">
            <a:spLocks/>
          </p:cNvSpPr>
          <p:nvPr/>
        </p:nvSpPr>
        <p:spPr>
          <a:xfrm>
            <a:off x="3249613" y="1066800"/>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endParaRPr lang="el-GR" sz="2000"/>
          </a:p>
        </p:txBody>
      </p:sp>
      <p:sp>
        <p:nvSpPr>
          <p:cNvPr id="2" name="TextBox 1"/>
          <p:cNvSpPr txBox="1"/>
          <p:nvPr/>
        </p:nvSpPr>
        <p:spPr>
          <a:xfrm>
            <a:off x="2843808" y="1556792"/>
            <a:ext cx="5389086" cy="4801314"/>
          </a:xfrm>
          <a:prstGeom prst="rect">
            <a:avLst/>
          </a:prstGeom>
          <a:noFill/>
        </p:spPr>
        <p:txBody>
          <a:bodyPr wrap="square">
            <a:spAutoFit/>
          </a:bodyPr>
          <a:lstStyle/>
          <a:p>
            <a:pPr algn="just" fontAlgn="auto">
              <a:spcBef>
                <a:spcPts val="0"/>
              </a:spcBef>
              <a:spcAft>
                <a:spcPts val="0"/>
              </a:spcAft>
              <a:defRPr/>
            </a:pPr>
            <a:r>
              <a:rPr lang="el-GR" dirty="0" smtClean="0">
                <a:latin typeface="+mj-lt"/>
              </a:rPr>
              <a:t>Υπουργείο Ενέργειας, Εμπορίου, Βιομηχανίας και Τουρισμού Κύπρου</a:t>
            </a:r>
          </a:p>
          <a:p>
            <a:pPr algn="just" fontAlgn="auto">
              <a:spcBef>
                <a:spcPts val="0"/>
              </a:spcBef>
              <a:spcAft>
                <a:spcPts val="0"/>
              </a:spcAft>
              <a:defRPr/>
            </a:pPr>
            <a:endParaRPr lang="el-GR" dirty="0" smtClean="0">
              <a:latin typeface="+mj-lt"/>
            </a:endParaRPr>
          </a:p>
          <a:p>
            <a:pPr algn="just" fontAlgn="auto">
              <a:spcBef>
                <a:spcPts val="0"/>
              </a:spcBef>
              <a:spcAft>
                <a:spcPts val="0"/>
              </a:spcAft>
              <a:defRPr/>
            </a:pPr>
            <a:r>
              <a:rPr lang="el-GR" dirty="0" smtClean="0">
                <a:latin typeface="+mj-lt"/>
              </a:rPr>
              <a:t>Αναπτυξιακή Εταιρεία Λευκωσίας</a:t>
            </a:r>
          </a:p>
          <a:p>
            <a:pPr algn="just" fontAlgn="auto">
              <a:spcBef>
                <a:spcPts val="0"/>
              </a:spcBef>
              <a:spcAft>
                <a:spcPts val="0"/>
              </a:spcAft>
              <a:buFont typeface="Wingdings" pitchFamily="2" charset="2"/>
              <a:buChar char="§"/>
              <a:defRPr/>
            </a:pPr>
            <a:endParaRPr lang="el-GR" dirty="0" smtClean="0">
              <a:latin typeface="+mj-lt"/>
            </a:endParaRPr>
          </a:p>
          <a:p>
            <a:pPr algn="just" fontAlgn="auto">
              <a:spcBef>
                <a:spcPts val="0"/>
              </a:spcBef>
              <a:spcAft>
                <a:spcPts val="0"/>
              </a:spcAft>
              <a:defRPr/>
            </a:pPr>
            <a:r>
              <a:rPr lang="el-GR" dirty="0" smtClean="0">
                <a:latin typeface="+mj-lt"/>
              </a:rPr>
              <a:t>Κέντρο Ανανεώσιμων Πηγών και Εξοικονόμησης Ενέργειας</a:t>
            </a:r>
          </a:p>
          <a:p>
            <a:pPr algn="just" fontAlgn="auto">
              <a:spcBef>
                <a:spcPts val="0"/>
              </a:spcBef>
              <a:spcAft>
                <a:spcPts val="0"/>
              </a:spcAft>
              <a:buFont typeface="Wingdings" pitchFamily="2" charset="2"/>
              <a:buChar char="§"/>
              <a:defRPr/>
            </a:pPr>
            <a:endParaRPr lang="el-GR" dirty="0" smtClean="0">
              <a:latin typeface="+mj-lt"/>
            </a:endParaRPr>
          </a:p>
          <a:p>
            <a:pPr algn="just" fontAlgn="auto">
              <a:spcBef>
                <a:spcPts val="0"/>
              </a:spcBef>
              <a:spcAft>
                <a:spcPts val="0"/>
              </a:spcAft>
              <a:defRPr/>
            </a:pPr>
            <a:r>
              <a:rPr lang="el-GR" dirty="0" smtClean="0">
                <a:latin typeface="+mj-lt"/>
              </a:rPr>
              <a:t>Περιφέρεια Κρήτης</a:t>
            </a:r>
          </a:p>
          <a:p>
            <a:pPr algn="just" fontAlgn="auto">
              <a:spcBef>
                <a:spcPts val="0"/>
              </a:spcBef>
              <a:spcAft>
                <a:spcPts val="0"/>
              </a:spcAft>
              <a:buFont typeface="Wingdings" pitchFamily="2" charset="2"/>
              <a:buChar char="§"/>
              <a:defRPr/>
            </a:pPr>
            <a:endParaRPr lang="el-GR" dirty="0" smtClean="0">
              <a:latin typeface="+mj-lt"/>
            </a:endParaRPr>
          </a:p>
          <a:p>
            <a:pPr algn="just" fontAlgn="auto">
              <a:spcBef>
                <a:spcPts val="0"/>
              </a:spcBef>
              <a:spcAft>
                <a:spcPts val="0"/>
              </a:spcAft>
              <a:defRPr/>
            </a:pPr>
            <a:r>
              <a:rPr lang="el-GR" dirty="0" smtClean="0">
                <a:latin typeface="+mj-lt"/>
              </a:rPr>
              <a:t>Δήμος Θήρας</a:t>
            </a:r>
          </a:p>
          <a:p>
            <a:pPr algn="just" fontAlgn="auto">
              <a:spcBef>
                <a:spcPts val="0"/>
              </a:spcBef>
              <a:spcAft>
                <a:spcPts val="0"/>
              </a:spcAft>
              <a:defRPr/>
            </a:pPr>
            <a:endParaRPr lang="el-GR" dirty="0" smtClean="0">
              <a:latin typeface="+mj-lt"/>
            </a:endParaRPr>
          </a:p>
          <a:p>
            <a:pPr algn="just" fontAlgn="auto">
              <a:spcBef>
                <a:spcPts val="0"/>
              </a:spcBef>
              <a:spcAft>
                <a:spcPts val="0"/>
              </a:spcAft>
              <a:defRPr/>
            </a:pPr>
            <a:r>
              <a:rPr lang="el-GR" dirty="0" smtClean="0">
                <a:latin typeface="+mj-lt"/>
              </a:rPr>
              <a:t>Δήμος Σάμου</a:t>
            </a:r>
          </a:p>
          <a:p>
            <a:pPr algn="just" fontAlgn="auto">
              <a:spcBef>
                <a:spcPts val="0"/>
              </a:spcBef>
              <a:spcAft>
                <a:spcPts val="0"/>
              </a:spcAft>
              <a:defRPr/>
            </a:pPr>
            <a:endParaRPr lang="el-GR" dirty="0" smtClean="0">
              <a:latin typeface="+mj-lt"/>
            </a:endParaRPr>
          </a:p>
          <a:p>
            <a:pPr algn="just" fontAlgn="auto">
              <a:spcBef>
                <a:spcPts val="0"/>
              </a:spcBef>
              <a:spcAft>
                <a:spcPts val="0"/>
              </a:spcAft>
              <a:defRPr/>
            </a:pPr>
            <a:r>
              <a:rPr lang="el-GR" dirty="0" smtClean="0">
                <a:latin typeface="+mj-lt"/>
              </a:rPr>
              <a:t>Δήμος Κω</a:t>
            </a:r>
          </a:p>
          <a:p>
            <a:pPr algn="just" fontAlgn="auto">
              <a:spcBef>
                <a:spcPts val="0"/>
              </a:spcBef>
              <a:spcAft>
                <a:spcPts val="0"/>
              </a:spcAft>
              <a:buFont typeface="Wingdings" pitchFamily="2" charset="2"/>
              <a:buChar char="§"/>
              <a:defRPr/>
            </a:pPr>
            <a:endParaRPr lang="el-GR" dirty="0" smtClean="0">
              <a:latin typeface="+mj-lt"/>
            </a:endParaRPr>
          </a:p>
          <a:p>
            <a:pPr algn="just" fontAlgn="auto">
              <a:spcBef>
                <a:spcPts val="0"/>
              </a:spcBef>
              <a:spcAft>
                <a:spcPts val="0"/>
              </a:spcAft>
              <a:defRPr/>
            </a:pPr>
            <a:r>
              <a:rPr lang="el-GR" dirty="0" smtClean="0">
                <a:latin typeface="+mj-lt"/>
              </a:rPr>
              <a:t>Ένωση Περιφερειών Ελλάδας</a:t>
            </a:r>
            <a:endParaRPr lang="el-GR" dirty="0">
              <a:latin typeface="+mj-lt"/>
            </a:endParaRPr>
          </a:p>
        </p:txBody>
      </p:sp>
      <p:sp>
        <p:nvSpPr>
          <p:cNvPr id="10" name="Υπότιτλος 2"/>
          <p:cNvSpPr txBox="1">
            <a:spLocks/>
          </p:cNvSpPr>
          <p:nvPr/>
        </p:nvSpPr>
        <p:spPr>
          <a:xfrm>
            <a:off x="2987824" y="1052736"/>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bg2"/>
                </a:solidFill>
              </a:rPr>
              <a:t>ΕΤΑΙΡΙΚΟ ΣΧΗΜΑ</a:t>
            </a:r>
            <a:endParaRPr lang="el-GR" sz="2000" b="1" dirty="0">
              <a:solidFill>
                <a:schemeClr val="bg2"/>
              </a:solidFill>
            </a:endParaRPr>
          </a:p>
        </p:txBody>
      </p:sp>
      <p:pic>
        <p:nvPicPr>
          <p:cNvPr id="11" name="10 - Εικόνα" descr="Location map ÎÎ»Î»Î¬Î´Î± ÎºÎ±Î¹ ÎÏÏÏÎ¿Ï"/>
          <p:cNvPicPr/>
          <p:nvPr/>
        </p:nvPicPr>
        <p:blipFill>
          <a:blip r:embed="rId5" cstate="print"/>
          <a:srcRect/>
          <a:stretch>
            <a:fillRect/>
          </a:stretch>
        </p:blipFill>
        <p:spPr bwMode="auto">
          <a:xfrm>
            <a:off x="4644008" y="4149080"/>
            <a:ext cx="3403104"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14339"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14340"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14341" name="Εικόνα 7"/>
          <p:cNvPicPr>
            <a:picLocks noChangeAspect="1"/>
          </p:cNvPicPr>
          <p:nvPr/>
        </p:nvPicPr>
        <p:blipFill>
          <a:blip r:embed="rId4" cstate="print"/>
          <a:srcRect l="52237" t="3810" r="-407" b="-3810"/>
          <a:stretch>
            <a:fillRect/>
          </a:stretch>
        </p:blipFill>
        <p:spPr bwMode="auto">
          <a:xfrm>
            <a:off x="266682" y="5286388"/>
            <a:ext cx="1733550" cy="576263"/>
          </a:xfrm>
          <a:prstGeom prst="rect">
            <a:avLst/>
          </a:prstGeom>
          <a:noFill/>
          <a:ln w="9525">
            <a:noFill/>
            <a:miter lim="800000"/>
            <a:headEnd/>
            <a:tailEnd/>
          </a:ln>
        </p:spPr>
      </p:pic>
      <p:sp>
        <p:nvSpPr>
          <p:cNvPr id="2" name="TextBox 1"/>
          <p:cNvSpPr txBox="1"/>
          <p:nvPr/>
        </p:nvSpPr>
        <p:spPr>
          <a:xfrm>
            <a:off x="2843808" y="1196752"/>
            <a:ext cx="5389086" cy="5078313"/>
          </a:xfrm>
          <a:prstGeom prst="rect">
            <a:avLst/>
          </a:prstGeom>
          <a:noFill/>
        </p:spPr>
        <p:txBody>
          <a:bodyPr wrap="square">
            <a:spAutoFit/>
          </a:bodyPr>
          <a:lstStyle/>
          <a:p>
            <a:pPr algn="just" fontAlgn="auto">
              <a:spcBef>
                <a:spcPts val="0"/>
              </a:spcBef>
              <a:spcAft>
                <a:spcPts val="0"/>
              </a:spcAft>
              <a:defRPr/>
            </a:pPr>
            <a:r>
              <a:rPr lang="el-GR" dirty="0" smtClean="0">
                <a:latin typeface="+mj-lt"/>
              </a:rPr>
              <a:t>Οι </a:t>
            </a:r>
            <a:r>
              <a:rPr lang="el-GR" b="1" dirty="0" smtClean="0">
                <a:latin typeface="+mj-lt"/>
              </a:rPr>
              <a:t>κοινές προκλήσεις </a:t>
            </a:r>
            <a:r>
              <a:rPr lang="el-GR" dirty="0" smtClean="0">
                <a:latin typeface="+mj-lt"/>
              </a:rPr>
              <a:t>που αντιμετωπίζουν οι εταίροι του </a:t>
            </a:r>
            <a:r>
              <a:rPr lang="en-US" dirty="0" smtClean="0">
                <a:latin typeface="+mj-lt"/>
              </a:rPr>
              <a:t>STRATENERGY</a:t>
            </a:r>
            <a:r>
              <a:rPr lang="el-GR" dirty="0" smtClean="0">
                <a:latin typeface="+mj-lt"/>
              </a:rPr>
              <a:t> αφορούν σε:</a:t>
            </a:r>
          </a:p>
          <a:p>
            <a:pPr algn="just" fontAlgn="auto">
              <a:spcBef>
                <a:spcPts val="0"/>
              </a:spcBef>
              <a:spcAft>
                <a:spcPts val="0"/>
              </a:spcAft>
              <a:buFont typeface="Wingdings" pitchFamily="2" charset="2"/>
              <a:buChar char="§"/>
              <a:defRPr/>
            </a:pPr>
            <a:r>
              <a:rPr lang="el-GR" dirty="0" smtClean="0">
                <a:latin typeface="+mj-lt"/>
              </a:rPr>
              <a:t> Παρόμοιες κλιματικές συνθήκες για τα κτίρια</a:t>
            </a:r>
          </a:p>
          <a:p>
            <a:pPr algn="just" fontAlgn="auto">
              <a:spcBef>
                <a:spcPts val="0"/>
              </a:spcBef>
              <a:spcAft>
                <a:spcPts val="0"/>
              </a:spcAft>
              <a:buFont typeface="Wingdings" pitchFamily="2" charset="2"/>
              <a:buChar char="§"/>
              <a:defRPr/>
            </a:pPr>
            <a:r>
              <a:rPr lang="el-GR" dirty="0" smtClean="0">
                <a:latin typeface="+mj-lt"/>
              </a:rPr>
              <a:t> Παρόμοιες παραδοσιακές μορφές αρχιτεκτονικής</a:t>
            </a:r>
          </a:p>
          <a:p>
            <a:pPr algn="just" fontAlgn="auto">
              <a:spcBef>
                <a:spcPts val="0"/>
              </a:spcBef>
              <a:spcAft>
                <a:spcPts val="0"/>
              </a:spcAft>
              <a:buFont typeface="Wingdings" pitchFamily="2" charset="2"/>
              <a:buChar char="§"/>
              <a:defRPr/>
            </a:pPr>
            <a:r>
              <a:rPr lang="el-GR" dirty="0" smtClean="0">
                <a:latin typeface="+mj-lt"/>
              </a:rPr>
              <a:t> Παλιά και </a:t>
            </a:r>
            <a:r>
              <a:rPr lang="el-GR" dirty="0" err="1" smtClean="0">
                <a:latin typeface="+mj-lt"/>
              </a:rPr>
              <a:t>ενεργοβόρα</a:t>
            </a:r>
            <a:r>
              <a:rPr lang="el-GR" dirty="0" smtClean="0">
                <a:latin typeface="+mj-lt"/>
              </a:rPr>
              <a:t> δημόσια κτίρια</a:t>
            </a:r>
          </a:p>
          <a:p>
            <a:pPr algn="just" fontAlgn="auto">
              <a:spcBef>
                <a:spcPts val="0"/>
              </a:spcBef>
              <a:spcAft>
                <a:spcPts val="0"/>
              </a:spcAft>
              <a:buFont typeface="Wingdings" pitchFamily="2" charset="2"/>
              <a:buChar char="§"/>
              <a:defRPr/>
            </a:pPr>
            <a:r>
              <a:rPr lang="el-GR" dirty="0" smtClean="0">
                <a:latin typeface="+mj-lt"/>
              </a:rPr>
              <a:t> Καθυστερήσεις στη διαδικασία συμμόρφωσης με τις απαιτήσεις των Ευρωπαϊκών Οδηγιών 2010/31/ΕΕ και 2012/27/ΕΕ (και τις τροποποιήσεις αυτών)</a:t>
            </a:r>
          </a:p>
          <a:p>
            <a:pPr algn="just" fontAlgn="auto">
              <a:spcBef>
                <a:spcPts val="0"/>
              </a:spcBef>
              <a:spcAft>
                <a:spcPts val="0"/>
              </a:spcAft>
              <a:buFont typeface="Wingdings" pitchFamily="2" charset="2"/>
              <a:buChar char="§"/>
              <a:defRPr/>
            </a:pPr>
            <a:r>
              <a:rPr lang="el-GR" dirty="0" smtClean="0">
                <a:latin typeface="+mj-lt"/>
              </a:rPr>
              <a:t> Κοινή προτεραιότητα των Στρατηγικών Έξυπνης Εξειδίκευσης</a:t>
            </a:r>
          </a:p>
          <a:p>
            <a:pPr algn="just" fontAlgn="auto">
              <a:spcBef>
                <a:spcPts val="0"/>
              </a:spcBef>
              <a:spcAft>
                <a:spcPts val="0"/>
              </a:spcAft>
              <a:buFont typeface="Wingdings" pitchFamily="2" charset="2"/>
              <a:buChar char="§"/>
              <a:defRPr/>
            </a:pPr>
            <a:r>
              <a:rPr lang="el-GR" dirty="0" smtClean="0">
                <a:latin typeface="+mj-lt"/>
              </a:rPr>
              <a:t> Ελλιπής ενεργειακή διαχείριση κτιρίων και βραδείς ρυθμοί αναβαθμίσεων από τους δημόσιους φορείς κυρίως λόγω έλλειψης σύγχρονων εργαλείων, ανεπαρκούς τεχνογνωσίας για τεχνολογίες και μεθόδους στρατηγικού και επιχειρησιακού σχεδιασμού εξοικονόμησης ενέργειας στα κτίρια των δημοσίων φορέων.</a:t>
            </a:r>
          </a:p>
          <a:p>
            <a:pPr algn="just" fontAlgn="auto">
              <a:spcBef>
                <a:spcPts val="0"/>
              </a:spcBef>
              <a:spcAft>
                <a:spcPts val="0"/>
              </a:spcAft>
              <a:defRPr/>
            </a:pPr>
            <a:endParaRPr lang="el-GR" dirty="0" smtClean="0">
              <a:latin typeface="+mj-lt"/>
            </a:endParaRPr>
          </a:p>
        </p:txBody>
      </p:sp>
      <p:pic>
        <p:nvPicPr>
          <p:cNvPr id="13" name="Picture 17" desc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6553200"/>
            <a:ext cx="552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6315075"/>
            <a:ext cx="609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6400800"/>
            <a:ext cx="60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ÎÏÎ¿ÏÎ­Î»ÎµÏÎ¼Î± ÎµÎ¹ÎºÏÎ½Î±Ï Î³Î¹Î± ÏÎµÏÎ¹ÏÎ­ÏÎµÎ¹Î± ÎºÏÎ®ÏÎ·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5696" y="61341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056" y="6305550"/>
            <a:ext cx="5619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6176" y="6477000"/>
            <a:ext cx="723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3" cstate="print"/>
          <a:srcRect/>
          <a:stretch>
            <a:fillRect/>
          </a:stretch>
        </p:blipFill>
        <p:spPr bwMode="auto">
          <a:xfrm>
            <a:off x="285720" y="5613686"/>
            <a:ext cx="8555068" cy="1244314"/>
          </a:xfrm>
          <a:prstGeom prst="rect">
            <a:avLst/>
          </a:prstGeom>
          <a:noFill/>
          <a:ln w="9525">
            <a:noFill/>
            <a:miter lim="800000"/>
            <a:headEnd/>
            <a:tailEnd/>
          </a:ln>
        </p:spPr>
      </p:pic>
      <p:pic>
        <p:nvPicPr>
          <p:cNvPr id="14339" name="Εικόνα 3"/>
          <p:cNvPicPr>
            <a:picLocks noChangeAspect="1"/>
          </p:cNvPicPr>
          <p:nvPr/>
        </p:nvPicPr>
        <p:blipFill>
          <a:blip r:embed="rId4" cstate="print"/>
          <a:srcRect l="-2" r="-4219"/>
          <a:stretch>
            <a:fillRect/>
          </a:stretch>
        </p:blipFill>
        <p:spPr bwMode="auto">
          <a:xfrm>
            <a:off x="6350" y="0"/>
            <a:ext cx="3432175" cy="2133600"/>
          </a:xfrm>
          <a:prstGeom prst="rect">
            <a:avLst/>
          </a:prstGeom>
          <a:noFill/>
          <a:ln w="9525">
            <a:noFill/>
            <a:miter lim="800000"/>
            <a:headEnd/>
            <a:tailEnd/>
          </a:ln>
        </p:spPr>
      </p:pic>
      <p:pic>
        <p:nvPicPr>
          <p:cNvPr id="14340" name="Εικόνα 5"/>
          <p:cNvPicPr>
            <a:picLocks noChangeAspect="1"/>
          </p:cNvPicPr>
          <p:nvPr/>
        </p:nvPicPr>
        <p:blipFill>
          <a:blip r:embed="rId5" cstate="print"/>
          <a:srcRect r="48195"/>
          <a:stretch>
            <a:fillRect/>
          </a:stretch>
        </p:blipFill>
        <p:spPr bwMode="auto">
          <a:xfrm>
            <a:off x="244475" y="4629150"/>
            <a:ext cx="2016125" cy="638175"/>
          </a:xfrm>
          <a:prstGeom prst="rect">
            <a:avLst/>
          </a:prstGeom>
          <a:noFill/>
          <a:ln w="9525">
            <a:noFill/>
            <a:miter lim="800000"/>
            <a:headEnd/>
            <a:tailEnd/>
          </a:ln>
        </p:spPr>
      </p:pic>
      <p:pic>
        <p:nvPicPr>
          <p:cNvPr id="14341" name="Εικόνα 7"/>
          <p:cNvPicPr>
            <a:picLocks noChangeAspect="1"/>
          </p:cNvPicPr>
          <p:nvPr/>
        </p:nvPicPr>
        <p:blipFill>
          <a:blip r:embed="rId5" cstate="print"/>
          <a:srcRect l="52237" t="3810" r="-407" b="-3810"/>
          <a:stretch>
            <a:fillRect/>
          </a:stretch>
        </p:blipFill>
        <p:spPr bwMode="auto">
          <a:xfrm>
            <a:off x="266682" y="5286388"/>
            <a:ext cx="1733550" cy="576263"/>
          </a:xfrm>
          <a:prstGeom prst="rect">
            <a:avLst/>
          </a:prstGeom>
          <a:noFill/>
          <a:ln w="9525">
            <a:noFill/>
            <a:miter lim="800000"/>
            <a:headEnd/>
            <a:tailEnd/>
          </a:ln>
        </p:spPr>
      </p:pic>
      <p:sp>
        <p:nvSpPr>
          <p:cNvPr id="12" name="Υπότιτλος 2"/>
          <p:cNvSpPr txBox="1">
            <a:spLocks/>
          </p:cNvSpPr>
          <p:nvPr/>
        </p:nvSpPr>
        <p:spPr>
          <a:xfrm>
            <a:off x="3249613" y="1066800"/>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endParaRPr lang="el-GR" sz="2000"/>
          </a:p>
        </p:txBody>
      </p:sp>
      <p:sp>
        <p:nvSpPr>
          <p:cNvPr id="2" name="TextBox 1"/>
          <p:cNvSpPr txBox="1"/>
          <p:nvPr/>
        </p:nvSpPr>
        <p:spPr>
          <a:xfrm>
            <a:off x="2123728" y="1844824"/>
            <a:ext cx="6120680" cy="3416320"/>
          </a:xfrm>
          <a:prstGeom prst="rect">
            <a:avLst/>
          </a:prstGeom>
          <a:noFill/>
        </p:spPr>
        <p:txBody>
          <a:bodyPr wrap="square">
            <a:spAutoFit/>
          </a:bodyPr>
          <a:lstStyle/>
          <a:p>
            <a:pPr algn="just" fontAlgn="auto">
              <a:spcBef>
                <a:spcPts val="0"/>
              </a:spcBef>
              <a:spcAft>
                <a:spcPts val="0"/>
              </a:spcAft>
              <a:buFont typeface="Wingdings" pitchFamily="2" charset="2"/>
              <a:buChar char="§"/>
              <a:defRPr/>
            </a:pPr>
            <a:r>
              <a:rPr lang="el-GR" dirty="0">
                <a:latin typeface="+mj-lt"/>
              </a:rPr>
              <a:t> </a:t>
            </a:r>
            <a:r>
              <a:rPr lang="el-GR" dirty="0" smtClean="0">
                <a:latin typeface="+mj-lt"/>
              </a:rPr>
              <a:t> </a:t>
            </a:r>
            <a:r>
              <a:rPr lang="el-GR" b="1" dirty="0" smtClean="0">
                <a:latin typeface="+mj-lt"/>
              </a:rPr>
              <a:t>Εκπαιδευτικά σεμινάρια για την Αποδοτική Χρήση Ενέργειας σε Δημόσια Κτίρια </a:t>
            </a:r>
            <a:r>
              <a:rPr lang="el-GR" dirty="0" smtClean="0">
                <a:latin typeface="+mj-lt"/>
              </a:rPr>
              <a:t>στην Κρήτη σε: στελέχη του δημόσιου και ευρύτερου δημόσιου τομέα, μαθητές, φοιτητές και ευρύ κοινό.</a:t>
            </a:r>
          </a:p>
          <a:p>
            <a:pPr algn="just" fontAlgn="auto">
              <a:spcBef>
                <a:spcPts val="0"/>
              </a:spcBef>
              <a:spcAft>
                <a:spcPts val="0"/>
              </a:spcAft>
              <a:defRPr/>
            </a:pPr>
            <a:endParaRPr lang="el-GR" dirty="0" smtClean="0">
              <a:latin typeface="+mj-lt"/>
            </a:endParaRPr>
          </a:p>
          <a:p>
            <a:pPr algn="just" fontAlgn="auto">
              <a:spcBef>
                <a:spcPts val="0"/>
              </a:spcBef>
              <a:spcAft>
                <a:spcPts val="0"/>
              </a:spcAft>
              <a:buFont typeface="Wingdings" pitchFamily="2" charset="2"/>
              <a:buChar char="§"/>
              <a:defRPr/>
            </a:pPr>
            <a:r>
              <a:rPr lang="el-GR" dirty="0" smtClean="0">
                <a:latin typeface="+mj-lt"/>
              </a:rPr>
              <a:t> </a:t>
            </a:r>
            <a:r>
              <a:rPr lang="el-GR" b="1" dirty="0" smtClean="0">
                <a:latin typeface="+mj-lt"/>
              </a:rPr>
              <a:t>Εφαρμογή Πλαισίου Στρατηγικού &amp; Επιχειρησιακού Σχεδιασμού από την Περιφέρεια Κρήτης για την ΑΧΕ στα κτίρια της έως το 2030. </a:t>
            </a:r>
          </a:p>
          <a:p>
            <a:pPr algn="just" fontAlgn="auto">
              <a:spcBef>
                <a:spcPts val="0"/>
              </a:spcBef>
              <a:spcAft>
                <a:spcPts val="0"/>
              </a:spcAft>
              <a:buFont typeface="Wingdings" pitchFamily="2" charset="2"/>
              <a:buChar char="§"/>
              <a:defRPr/>
            </a:pPr>
            <a:endParaRPr lang="el-GR" b="1" dirty="0" smtClean="0">
              <a:latin typeface="+mj-lt"/>
            </a:endParaRPr>
          </a:p>
          <a:p>
            <a:pPr algn="just" fontAlgn="auto">
              <a:spcBef>
                <a:spcPts val="0"/>
              </a:spcBef>
              <a:spcAft>
                <a:spcPts val="0"/>
              </a:spcAft>
              <a:buFont typeface="Wingdings" pitchFamily="2" charset="2"/>
              <a:buChar char="§"/>
              <a:defRPr/>
            </a:pPr>
            <a:r>
              <a:rPr lang="el-GR" dirty="0" smtClean="0">
                <a:latin typeface="+mj-lt"/>
              </a:rPr>
              <a:t> </a:t>
            </a:r>
            <a:r>
              <a:rPr lang="el-GR" b="1" dirty="0" smtClean="0">
                <a:latin typeface="+mj-lt"/>
              </a:rPr>
              <a:t>Υλοποίηση Στρατηγικού Έργου για την Αποδοτική Χρήση Ενέργειας σε Εμβληματικό Δημόσιο Κτίριο της Περιφέρειας Κρήτης. </a:t>
            </a:r>
            <a:endParaRPr lang="el-GR" dirty="0" smtClean="0">
              <a:latin typeface="+mj-lt"/>
            </a:endParaRPr>
          </a:p>
        </p:txBody>
      </p:sp>
      <p:sp>
        <p:nvSpPr>
          <p:cNvPr id="10" name="Υπότιτλος 2"/>
          <p:cNvSpPr txBox="1">
            <a:spLocks/>
          </p:cNvSpPr>
          <p:nvPr/>
        </p:nvSpPr>
        <p:spPr>
          <a:xfrm>
            <a:off x="2915816" y="1268760"/>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bg2"/>
                </a:solidFill>
              </a:rPr>
              <a:t>ΤΟ </a:t>
            </a:r>
            <a:r>
              <a:rPr lang="en-US" sz="2000" b="1" dirty="0" smtClean="0">
                <a:solidFill>
                  <a:schemeClr val="bg2"/>
                </a:solidFill>
              </a:rPr>
              <a:t>STRATENERGY </a:t>
            </a:r>
            <a:r>
              <a:rPr lang="el-GR" sz="2000" b="1" dirty="0" smtClean="0">
                <a:solidFill>
                  <a:schemeClr val="bg2"/>
                </a:solidFill>
              </a:rPr>
              <a:t>ΣΤΗΝ ΠΕΡΙΦΕΡΕΙΑ ΚΡΗΤΗΣ</a:t>
            </a:r>
            <a:endParaRPr lang="el-GR" sz="2000" b="1"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26628" name="Εικόνα 3"/>
          <p:cNvPicPr>
            <a:picLocks noChangeAspect="1"/>
          </p:cNvPicPr>
          <p:nvPr/>
        </p:nvPicPr>
        <p:blipFill>
          <a:blip r:embed="rId3" cstate="print"/>
          <a:srcRect l="-2" r="-4219"/>
          <a:stretch>
            <a:fillRect/>
          </a:stretch>
        </p:blipFill>
        <p:spPr bwMode="auto">
          <a:xfrm>
            <a:off x="0" y="0"/>
            <a:ext cx="3432175" cy="2133600"/>
          </a:xfrm>
          <a:prstGeom prst="rect">
            <a:avLst/>
          </a:prstGeom>
          <a:noFill/>
          <a:ln w="9525">
            <a:noFill/>
            <a:miter lim="800000"/>
            <a:headEnd/>
            <a:tailEnd/>
          </a:ln>
        </p:spPr>
      </p:pic>
      <p:pic>
        <p:nvPicPr>
          <p:cNvPr id="26630"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26631"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03575" y="981075"/>
            <a:ext cx="5113338" cy="719138"/>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ΣΤΟΧΟΙ ΕΠΕΜΒΑΣΕΩΝ ΣΤΟ ΕΜΒΛΗΜΑΤΙΚΟ ΚΤΙΡΙΟ ΤΗΣ ΠΕΡΙΦΕΡΕΙΑΣ ΚΡΗΤΗΣ</a:t>
            </a:r>
          </a:p>
          <a:p>
            <a:pPr algn="ctr">
              <a:spcBef>
                <a:spcPct val="20000"/>
              </a:spcBef>
              <a:buClr>
                <a:srgbClr val="0BD0D9"/>
              </a:buClr>
              <a:buSzPct val="95000"/>
              <a:buFont typeface="Wingdings 2" pitchFamily="18" charset="2"/>
              <a:buNone/>
            </a:pPr>
            <a:endParaRPr lang="el-GR" sz="2000" b="1">
              <a:solidFill>
                <a:schemeClr val="bg2"/>
              </a:solidFill>
            </a:endParaRPr>
          </a:p>
        </p:txBody>
      </p:sp>
      <p:sp>
        <p:nvSpPr>
          <p:cNvPr id="2" name="TextBox 1"/>
          <p:cNvSpPr txBox="1"/>
          <p:nvPr/>
        </p:nvSpPr>
        <p:spPr>
          <a:xfrm>
            <a:off x="2643174" y="1928802"/>
            <a:ext cx="6038850" cy="4247317"/>
          </a:xfrm>
          <a:prstGeom prst="rect">
            <a:avLst/>
          </a:prstGeom>
          <a:noFill/>
        </p:spPr>
        <p:txBody>
          <a:bodyPr>
            <a:spAutoFit/>
          </a:bodyPr>
          <a:lstStyle/>
          <a:p>
            <a:pPr algn="ctr"/>
            <a:r>
              <a:rPr lang="el-GR" dirty="0" err="1"/>
              <a:t>Near</a:t>
            </a:r>
            <a:r>
              <a:rPr lang="el-GR" dirty="0"/>
              <a:t> </a:t>
            </a:r>
            <a:r>
              <a:rPr lang="el-GR" dirty="0" err="1"/>
              <a:t>Zero</a:t>
            </a:r>
            <a:r>
              <a:rPr lang="el-GR" dirty="0"/>
              <a:t> </a:t>
            </a:r>
            <a:r>
              <a:rPr lang="el-GR" dirty="0" err="1"/>
              <a:t>Energy</a:t>
            </a:r>
            <a:r>
              <a:rPr lang="el-GR" dirty="0"/>
              <a:t> </a:t>
            </a:r>
            <a:r>
              <a:rPr lang="el-GR" dirty="0" err="1"/>
              <a:t>Building</a:t>
            </a:r>
            <a:r>
              <a:rPr lang="el-GR" dirty="0"/>
              <a:t> (</a:t>
            </a:r>
            <a:r>
              <a:rPr lang="el-GR" b="1" dirty="0"/>
              <a:t>NZEB</a:t>
            </a:r>
            <a:r>
              <a:rPr lang="el-GR" dirty="0"/>
              <a:t>) </a:t>
            </a:r>
          </a:p>
          <a:p>
            <a:pPr algn="ctr"/>
            <a:r>
              <a:rPr lang="el-GR" dirty="0"/>
              <a:t>Πρότυπο </a:t>
            </a:r>
            <a:r>
              <a:rPr lang="el-GR" dirty="0" smtClean="0"/>
              <a:t>Κτίριο </a:t>
            </a:r>
            <a:r>
              <a:rPr lang="el-GR" dirty="0"/>
              <a:t>Σχεδόν Μηδενικής Ενεργειακής Κατανάλωσης –σύμφωνα με τις οδηγίες της Ε.Ε. «Καθαρή ενέργεια για όλους τους Ευρωπαίους», με χρονικό ορίζοντα έως το 2030. </a:t>
            </a:r>
          </a:p>
          <a:p>
            <a:r>
              <a:rPr lang="el-GR" dirty="0"/>
              <a:t> </a:t>
            </a:r>
            <a:endParaRPr lang="en-US" dirty="0"/>
          </a:p>
          <a:p>
            <a:pPr algn="ctr"/>
            <a:r>
              <a:rPr lang="el-GR" dirty="0"/>
              <a:t>Ενίσχυση χρήσης των Ανανεώσιμων Πηγών Ενέργειας (</a:t>
            </a:r>
            <a:r>
              <a:rPr lang="el-GR" b="1" dirty="0"/>
              <a:t>Α.Π.Ε.</a:t>
            </a:r>
            <a:r>
              <a:rPr lang="el-GR" dirty="0"/>
              <a:t>) </a:t>
            </a:r>
          </a:p>
          <a:p>
            <a:pPr algn="ctr"/>
            <a:r>
              <a:rPr lang="el-GR" dirty="0"/>
              <a:t>και συστημάτων για την Αποδοτική Χρήση Ενέργειας (</a:t>
            </a:r>
            <a:r>
              <a:rPr lang="el-GR" b="1" dirty="0"/>
              <a:t>Α.Χ.Ε.</a:t>
            </a:r>
            <a:r>
              <a:rPr lang="el-GR" dirty="0"/>
              <a:t>)</a:t>
            </a:r>
          </a:p>
          <a:p>
            <a:pPr algn="ctr"/>
            <a:r>
              <a:rPr lang="el-GR" dirty="0" smtClean="0"/>
              <a:t>από </a:t>
            </a:r>
            <a:r>
              <a:rPr lang="el-GR" dirty="0"/>
              <a:t>το Δημόσιο Τομέα, </a:t>
            </a:r>
          </a:p>
          <a:p>
            <a:pPr algn="ctr"/>
            <a:r>
              <a:rPr lang="el-GR" dirty="0"/>
              <a:t>τόσο για λόγους οικονομίας </a:t>
            </a:r>
          </a:p>
          <a:p>
            <a:pPr algn="ctr"/>
            <a:r>
              <a:rPr lang="el-GR" dirty="0"/>
              <a:t>(μείωση Λειτουργικού κόστους), </a:t>
            </a:r>
          </a:p>
          <a:p>
            <a:pPr algn="ctr"/>
            <a:r>
              <a:rPr lang="el-GR" dirty="0"/>
              <a:t>όσο και για λόγους προστασίας του περιβάλλοντος </a:t>
            </a:r>
          </a:p>
          <a:p>
            <a:pPr algn="ctr"/>
            <a:r>
              <a:rPr lang="el-GR" dirty="0"/>
              <a:t>(εκπομπές CO</a:t>
            </a:r>
            <a:r>
              <a:rPr lang="el-GR" sz="1400" dirty="0"/>
              <a:t>2</a:t>
            </a:r>
            <a:r>
              <a:rPr lang="el-GR" dirty="0" smtClean="0"/>
              <a:t>).</a:t>
            </a:r>
          </a:p>
          <a:p>
            <a:pPr algn="ctr"/>
            <a:endParaRPr lang="el-GR" dirty="0"/>
          </a:p>
          <a:p>
            <a:pPr algn="ctr"/>
            <a:r>
              <a:rPr lang="el-GR" dirty="0"/>
              <a:t>Η </a:t>
            </a:r>
            <a:r>
              <a:rPr lang="el-GR" b="1" dirty="0"/>
              <a:t>ευαισθητοποίηση του κοινού</a:t>
            </a:r>
            <a:r>
              <a:rPr lang="el-GR" dirty="0"/>
              <a:t> καθίσταται υψηλής προτεραιότητας, δεδομένων των κλιματικών αλλαγών</a:t>
            </a:r>
            <a:r>
              <a:rPr lang="el-GR" dirty="0" smtClean="0"/>
              <a:t>.</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3" cstate="print"/>
          <a:srcRect/>
          <a:stretch>
            <a:fillRect/>
          </a:stretch>
        </p:blipFill>
        <p:spPr bwMode="auto">
          <a:xfrm>
            <a:off x="285720" y="5613686"/>
            <a:ext cx="8555068" cy="1244314"/>
          </a:xfrm>
          <a:prstGeom prst="rect">
            <a:avLst/>
          </a:prstGeom>
          <a:noFill/>
          <a:ln w="9525">
            <a:noFill/>
            <a:miter lim="800000"/>
            <a:headEnd/>
            <a:tailEnd/>
          </a:ln>
        </p:spPr>
      </p:pic>
      <p:pic>
        <p:nvPicPr>
          <p:cNvPr id="13316" name="Εικόνα 3"/>
          <p:cNvPicPr>
            <a:picLocks noChangeAspect="1"/>
          </p:cNvPicPr>
          <p:nvPr/>
        </p:nvPicPr>
        <p:blipFill>
          <a:blip r:embed="rId4" cstate="print"/>
          <a:srcRect l="-2" r="-4219"/>
          <a:stretch>
            <a:fillRect/>
          </a:stretch>
        </p:blipFill>
        <p:spPr bwMode="auto">
          <a:xfrm>
            <a:off x="6350" y="0"/>
            <a:ext cx="3432175" cy="2133600"/>
          </a:xfrm>
          <a:prstGeom prst="rect">
            <a:avLst/>
          </a:prstGeom>
          <a:noFill/>
          <a:ln w="9525">
            <a:noFill/>
            <a:miter lim="800000"/>
            <a:headEnd/>
            <a:tailEnd/>
          </a:ln>
        </p:spPr>
      </p:pic>
      <p:pic>
        <p:nvPicPr>
          <p:cNvPr id="13317" name="Εικόνα 5"/>
          <p:cNvPicPr>
            <a:picLocks noChangeAspect="1"/>
          </p:cNvPicPr>
          <p:nvPr/>
        </p:nvPicPr>
        <p:blipFill>
          <a:blip r:embed="rId5" cstate="print"/>
          <a:srcRect r="48195"/>
          <a:stretch>
            <a:fillRect/>
          </a:stretch>
        </p:blipFill>
        <p:spPr bwMode="auto">
          <a:xfrm>
            <a:off x="244475" y="4629150"/>
            <a:ext cx="2016125" cy="638175"/>
          </a:xfrm>
          <a:prstGeom prst="rect">
            <a:avLst/>
          </a:prstGeom>
          <a:noFill/>
          <a:ln w="9525">
            <a:noFill/>
            <a:miter lim="800000"/>
            <a:headEnd/>
            <a:tailEnd/>
          </a:ln>
        </p:spPr>
      </p:pic>
      <p:pic>
        <p:nvPicPr>
          <p:cNvPr id="13318" name="Εικόνα 7"/>
          <p:cNvPicPr>
            <a:picLocks noChangeAspect="1"/>
          </p:cNvPicPr>
          <p:nvPr/>
        </p:nvPicPr>
        <p:blipFill>
          <a:blip r:embed="rId5" cstate="print"/>
          <a:srcRect l="52237" t="3810" r="-407" b="-3810"/>
          <a:stretch>
            <a:fillRect/>
          </a:stretch>
        </p:blipFill>
        <p:spPr bwMode="auto">
          <a:xfrm>
            <a:off x="285720" y="5286388"/>
            <a:ext cx="1733550" cy="576263"/>
          </a:xfrm>
          <a:prstGeom prst="rect">
            <a:avLst/>
          </a:prstGeom>
          <a:noFill/>
          <a:ln w="9525">
            <a:noFill/>
            <a:miter lim="800000"/>
            <a:headEnd/>
            <a:tailEnd/>
          </a:ln>
        </p:spPr>
      </p:pic>
      <p:pic>
        <p:nvPicPr>
          <p:cNvPr id="13319" name="Εικόνα 10"/>
          <p:cNvPicPr>
            <a:picLocks noChangeAspect="1"/>
          </p:cNvPicPr>
          <p:nvPr/>
        </p:nvPicPr>
        <p:blipFill>
          <a:blip r:embed="rId6" cstate="print"/>
          <a:srcRect l="27602" t="6444" r="23444" b="4385"/>
          <a:stretch>
            <a:fillRect/>
          </a:stretch>
        </p:blipFill>
        <p:spPr bwMode="auto">
          <a:xfrm>
            <a:off x="3059113" y="1944688"/>
            <a:ext cx="5456237" cy="3448050"/>
          </a:xfrm>
          <a:prstGeom prst="rect">
            <a:avLst/>
          </a:prstGeom>
          <a:noFill/>
          <a:ln w="9525">
            <a:noFill/>
            <a:miter lim="800000"/>
            <a:headEnd/>
            <a:tailEnd/>
          </a:ln>
        </p:spPr>
      </p:pic>
      <p:sp>
        <p:nvSpPr>
          <p:cNvPr id="12" name="Υπότιτλος 2"/>
          <p:cNvSpPr txBox="1">
            <a:spLocks/>
          </p:cNvSpPr>
          <p:nvPr/>
        </p:nvSpPr>
        <p:spPr>
          <a:xfrm>
            <a:off x="3249613" y="1066800"/>
            <a:ext cx="5075237" cy="85003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bg2"/>
                </a:solidFill>
              </a:rPr>
              <a:t>ΣΤΡΑΤΗΓΙΚΟ ΕΡΓΟ Α.Χ.Ε. ΣΤΟ ΔΙΟΙΚΗΤΙΚΟ ΚΕΝΤΡΟ ΤΗΣ ΠΕΡΙΦΕΡΕΙΑΣ ΚΡΗΤΗΣ</a:t>
            </a:r>
            <a:endParaRPr lang="el-GR" sz="2000" b="1" dirty="0">
              <a:solidFill>
                <a:schemeClr val="bg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16387"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16389"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16390"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ΘΕΣΗ ΚΤΙΡΙΟΥ </a:t>
            </a:r>
          </a:p>
        </p:txBody>
      </p:sp>
      <p:sp>
        <p:nvSpPr>
          <p:cNvPr id="3" name="Υπότιτλος 2"/>
          <p:cNvSpPr>
            <a:spLocks noGrp="1"/>
          </p:cNvSpPr>
          <p:nvPr>
            <p:ph type="subTitle" idx="1"/>
          </p:nvPr>
        </p:nvSpPr>
        <p:spPr>
          <a:xfrm>
            <a:off x="2987675" y="5157788"/>
            <a:ext cx="5832475" cy="935037"/>
          </a:xfrm>
        </p:spPr>
        <p:txBody>
          <a:bodyPr>
            <a:noAutofit/>
          </a:bodyPr>
          <a:lstStyle/>
          <a:p>
            <a:pPr marR="0" algn="ctr">
              <a:lnSpc>
                <a:spcPct val="90000"/>
              </a:lnSpc>
            </a:pPr>
            <a:r>
              <a:rPr lang="el-GR" sz="1800" dirty="0" smtClean="0">
                <a:solidFill>
                  <a:schemeClr val="bg1"/>
                </a:solidFill>
                <a:latin typeface="Calibri" pitchFamily="34" charset="0"/>
              </a:rPr>
              <a:t>Το κτιριακό συγκρότημα όπου στεγάζεται η Περιφέρεια Κρήτης, δεσπόζει στην κεντρική πλατεία της πόλης, την πλατεία Ελευθερίας.</a:t>
            </a:r>
          </a:p>
        </p:txBody>
      </p:sp>
      <p:pic>
        <p:nvPicPr>
          <p:cNvPr id="16394" name="Picture 10" descr="1αεροφωτογραφία πλατείας"/>
          <p:cNvPicPr>
            <a:picLocks noChangeAspect="1" noChangeArrowheads="1"/>
          </p:cNvPicPr>
          <p:nvPr/>
        </p:nvPicPr>
        <p:blipFill>
          <a:blip r:embed="rId5" cstate="print"/>
          <a:srcRect/>
          <a:stretch>
            <a:fillRect/>
          </a:stretch>
        </p:blipFill>
        <p:spPr bwMode="auto">
          <a:xfrm>
            <a:off x="2916238" y="1773238"/>
            <a:ext cx="5516562" cy="3162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cstate="print"/>
          <a:srcRect/>
          <a:stretch>
            <a:fillRect/>
          </a:stretch>
        </p:blipFill>
        <p:spPr bwMode="auto">
          <a:xfrm>
            <a:off x="285720" y="5613686"/>
            <a:ext cx="8555068" cy="1244314"/>
          </a:xfrm>
          <a:prstGeom prst="rect">
            <a:avLst/>
          </a:prstGeom>
          <a:noFill/>
          <a:ln w="9525">
            <a:noFill/>
            <a:miter lim="800000"/>
            <a:headEnd/>
            <a:tailEnd/>
          </a:ln>
        </p:spPr>
      </p:pic>
      <p:pic>
        <p:nvPicPr>
          <p:cNvPr id="17412" name="Εικόνα 3"/>
          <p:cNvPicPr>
            <a:picLocks noChangeAspect="1"/>
          </p:cNvPicPr>
          <p:nvPr/>
        </p:nvPicPr>
        <p:blipFill>
          <a:blip r:embed="rId3" cstate="print"/>
          <a:srcRect l="-2" r="-4219"/>
          <a:stretch>
            <a:fillRect/>
          </a:stretch>
        </p:blipFill>
        <p:spPr bwMode="auto">
          <a:xfrm>
            <a:off x="6350" y="0"/>
            <a:ext cx="3432175" cy="2133600"/>
          </a:xfrm>
          <a:prstGeom prst="rect">
            <a:avLst/>
          </a:prstGeom>
          <a:noFill/>
          <a:ln w="9525">
            <a:noFill/>
            <a:miter lim="800000"/>
            <a:headEnd/>
            <a:tailEnd/>
          </a:ln>
        </p:spPr>
      </p:pic>
      <p:pic>
        <p:nvPicPr>
          <p:cNvPr id="17413" name="Εικόνα 5"/>
          <p:cNvPicPr>
            <a:picLocks noChangeAspect="1"/>
          </p:cNvPicPr>
          <p:nvPr/>
        </p:nvPicPr>
        <p:blipFill>
          <a:blip r:embed="rId4" cstate="print"/>
          <a:srcRect r="48195"/>
          <a:stretch>
            <a:fillRect/>
          </a:stretch>
        </p:blipFill>
        <p:spPr bwMode="auto">
          <a:xfrm>
            <a:off x="244475" y="4629150"/>
            <a:ext cx="2016125" cy="638175"/>
          </a:xfrm>
          <a:prstGeom prst="rect">
            <a:avLst/>
          </a:prstGeom>
          <a:noFill/>
          <a:ln w="9525">
            <a:noFill/>
            <a:miter lim="800000"/>
            <a:headEnd/>
            <a:tailEnd/>
          </a:ln>
        </p:spPr>
      </p:pic>
      <p:pic>
        <p:nvPicPr>
          <p:cNvPr id="17414" name="Εικόνα 7"/>
          <p:cNvPicPr>
            <a:picLocks noChangeAspect="1"/>
          </p:cNvPicPr>
          <p:nvPr/>
        </p:nvPicPr>
        <p:blipFill>
          <a:blip r:embed="rId4" cstate="print"/>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ΙΣΤΟΡΙΚΗ ΑΝΑΔΡΟΜΗ ΚΤΙΡΙΟΥ </a:t>
            </a:r>
          </a:p>
        </p:txBody>
      </p:sp>
      <p:sp>
        <p:nvSpPr>
          <p:cNvPr id="3" name="Υπότιτλος 2"/>
          <p:cNvSpPr>
            <a:spLocks noGrp="1"/>
          </p:cNvSpPr>
          <p:nvPr>
            <p:ph type="subTitle" idx="1"/>
          </p:nvPr>
        </p:nvSpPr>
        <p:spPr>
          <a:xfrm>
            <a:off x="3132138" y="4292600"/>
            <a:ext cx="5262562" cy="1657350"/>
          </a:xfrm>
        </p:spPr>
        <p:txBody>
          <a:bodyPr>
            <a:noAutofit/>
          </a:bodyPr>
          <a:lstStyle/>
          <a:p>
            <a:pPr marR="0" algn="ctr">
              <a:lnSpc>
                <a:spcPct val="90000"/>
              </a:lnSpc>
            </a:pPr>
            <a:r>
              <a:rPr lang="el-GR" sz="1800" smtClean="0">
                <a:solidFill>
                  <a:schemeClr val="bg1"/>
                </a:solidFill>
                <a:latin typeface="Calibri" pitchFamily="34" charset="0"/>
              </a:rPr>
              <a:t>Το πρώτο κτίσμα στη θέση αυτή κατασκευάστηκε από τους Βενετούς το 16ο αιώνα, (Στρατώνες Αγίου Γεωργίου). Μετά από προσθήκες τον 17ο αιώνα, έφτασε να έχει μήκος 261μ, διέθετε 200 δωμάτια και είχε ένα μεγάλο επίμηκες στεγασμένο προστώο κατά μήκος της βόρειας πλευράς</a:t>
            </a:r>
          </a:p>
        </p:txBody>
      </p:sp>
      <p:pic>
        <p:nvPicPr>
          <p:cNvPr id="17417" name="Picture 2"/>
          <p:cNvPicPr>
            <a:picLocks noChangeAspect="1" noChangeArrowheads="1"/>
          </p:cNvPicPr>
          <p:nvPr/>
        </p:nvPicPr>
        <p:blipFill>
          <a:blip r:embed="rId5" cstate="print"/>
          <a:srcRect/>
          <a:stretch>
            <a:fillRect/>
          </a:stretch>
        </p:blipFill>
        <p:spPr bwMode="auto">
          <a:xfrm>
            <a:off x="3071813" y="2000250"/>
            <a:ext cx="5338762" cy="214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1675</TotalTime>
  <Words>998</Words>
  <Application>Microsoft Office PowerPoint</Application>
  <PresentationFormat>Προβολή στην οθόνη (4:3)</PresentationFormat>
  <Paragraphs>110</Paragraphs>
  <Slides>18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Ροή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ΕΠΠtools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Εισάγετε τίτλο διαφάνειας</dc:title>
  <dc:creator>Melina Ploumidi</dc:creator>
  <cp:lastModifiedBy>user</cp:lastModifiedBy>
  <cp:revision>141</cp:revision>
  <dcterms:created xsi:type="dcterms:W3CDTF">2018-10-21T15:59:48Z</dcterms:created>
  <dcterms:modified xsi:type="dcterms:W3CDTF">2019-06-12T08:15:15Z</dcterms:modified>
</cp:coreProperties>
</file>