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Override2.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heme/themeOverride4.xml" ContentType="application/vnd.openxmlformats-officedocument.themeOverride+xml"/>
  <Override PartName="/ppt/notesMasters/notesMaster1.xml" ContentType="application/vnd.openxmlformats-officedocument.presentationml.notesMaster+xml"/>
  <Override PartName="/ppt/theme/themeOverride3.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276" r:id="rId3"/>
    <p:sldId id="257" r:id="rId4"/>
    <p:sldId id="258" r:id="rId5"/>
    <p:sldId id="259" r:id="rId6"/>
    <p:sldId id="264" r:id="rId7"/>
    <p:sldId id="268" r:id="rId8"/>
    <p:sldId id="269" r:id="rId9"/>
    <p:sldId id="270" r:id="rId10"/>
    <p:sldId id="271" r:id="rId11"/>
    <p:sldId id="272" r:id="rId12"/>
    <p:sldId id="260" r:id="rId13"/>
    <p:sldId id="273" r:id="rId14"/>
    <p:sldId id="274" r:id="rId15"/>
    <p:sldId id="275" r:id="rId16"/>
    <p:sldId id="261" r:id="rId17"/>
    <p:sldId id="279" r:id="rId18"/>
    <p:sldId id="277" r:id="rId19"/>
    <p:sldId id="263" r:id="rId20"/>
    <p:sldId id="265" r:id="rId21"/>
    <p:sldId id="280" r:id="rId22"/>
    <p:sldId id="281" r:id="rId23"/>
    <p:sldId id="282" r:id="rId24"/>
    <p:sldId id="283" r:id="rId25"/>
  </p:sldIdLst>
  <p:sldSz cx="9144000" cy="6858000" type="screen4x3"/>
  <p:notesSz cx="6858000" cy="9144000"/>
  <p:defaultTextStyle>
    <a:defPPr>
      <a:defRPr lang="el-GR"/>
    </a:defPPr>
    <a:lvl1pPr algn="l" rtl="0" fontAlgn="base">
      <a:spcBef>
        <a:spcPct val="0"/>
      </a:spcBef>
      <a:spcAft>
        <a:spcPct val="0"/>
      </a:spcAft>
      <a:defRPr kern="1200">
        <a:solidFill>
          <a:schemeClr val="bg1"/>
        </a:solidFill>
        <a:latin typeface="Calibri" pitchFamily="34" charset="0"/>
        <a:ea typeface="+mn-ea"/>
        <a:cs typeface="+mn-cs"/>
      </a:defRPr>
    </a:lvl1pPr>
    <a:lvl2pPr marL="457200" algn="l" rtl="0" fontAlgn="base">
      <a:spcBef>
        <a:spcPct val="0"/>
      </a:spcBef>
      <a:spcAft>
        <a:spcPct val="0"/>
      </a:spcAft>
      <a:defRPr kern="1200">
        <a:solidFill>
          <a:schemeClr val="bg1"/>
        </a:solidFill>
        <a:latin typeface="Calibri" pitchFamily="34" charset="0"/>
        <a:ea typeface="+mn-ea"/>
        <a:cs typeface="+mn-cs"/>
      </a:defRPr>
    </a:lvl2pPr>
    <a:lvl3pPr marL="914400" algn="l" rtl="0" fontAlgn="base">
      <a:spcBef>
        <a:spcPct val="0"/>
      </a:spcBef>
      <a:spcAft>
        <a:spcPct val="0"/>
      </a:spcAft>
      <a:defRPr kern="1200">
        <a:solidFill>
          <a:schemeClr val="bg1"/>
        </a:solidFill>
        <a:latin typeface="Calibri" pitchFamily="34" charset="0"/>
        <a:ea typeface="+mn-ea"/>
        <a:cs typeface="+mn-cs"/>
      </a:defRPr>
    </a:lvl3pPr>
    <a:lvl4pPr marL="1371600" algn="l" rtl="0" fontAlgn="base">
      <a:spcBef>
        <a:spcPct val="0"/>
      </a:spcBef>
      <a:spcAft>
        <a:spcPct val="0"/>
      </a:spcAft>
      <a:defRPr kern="1200">
        <a:solidFill>
          <a:schemeClr val="bg1"/>
        </a:solidFill>
        <a:latin typeface="Calibri" pitchFamily="34" charset="0"/>
        <a:ea typeface="+mn-ea"/>
        <a:cs typeface="+mn-cs"/>
      </a:defRPr>
    </a:lvl4pPr>
    <a:lvl5pPr marL="1828800" algn="l" rtl="0" fontAlgn="base">
      <a:spcBef>
        <a:spcPct val="0"/>
      </a:spcBef>
      <a:spcAft>
        <a:spcPct val="0"/>
      </a:spcAft>
      <a:defRPr kern="1200">
        <a:solidFill>
          <a:schemeClr val="bg1"/>
        </a:solidFill>
        <a:latin typeface="Calibri" pitchFamily="34" charset="0"/>
        <a:ea typeface="+mn-ea"/>
        <a:cs typeface="+mn-cs"/>
      </a:defRPr>
    </a:lvl5pPr>
    <a:lvl6pPr marL="2286000" algn="l" defTabSz="914400" rtl="0" eaLnBrk="1" latinLnBrk="0" hangingPunct="1">
      <a:defRPr kern="1200">
        <a:solidFill>
          <a:schemeClr val="bg1"/>
        </a:solidFill>
        <a:latin typeface="Calibri" pitchFamily="34" charset="0"/>
        <a:ea typeface="+mn-ea"/>
        <a:cs typeface="+mn-cs"/>
      </a:defRPr>
    </a:lvl6pPr>
    <a:lvl7pPr marL="2743200" algn="l" defTabSz="914400" rtl="0" eaLnBrk="1" latinLnBrk="0" hangingPunct="1">
      <a:defRPr kern="1200">
        <a:solidFill>
          <a:schemeClr val="bg1"/>
        </a:solidFill>
        <a:latin typeface="Calibri" pitchFamily="34" charset="0"/>
        <a:ea typeface="+mn-ea"/>
        <a:cs typeface="+mn-cs"/>
      </a:defRPr>
    </a:lvl7pPr>
    <a:lvl8pPr marL="3200400" algn="l" defTabSz="914400" rtl="0" eaLnBrk="1" latinLnBrk="0" hangingPunct="1">
      <a:defRPr kern="1200">
        <a:solidFill>
          <a:schemeClr val="bg1"/>
        </a:solidFill>
        <a:latin typeface="Calibri" pitchFamily="34" charset="0"/>
        <a:ea typeface="+mn-ea"/>
        <a:cs typeface="+mn-cs"/>
      </a:defRPr>
    </a:lvl8pPr>
    <a:lvl9pPr marL="3657600" algn="l" defTabSz="914400" rtl="0" eaLnBrk="1" latinLnBrk="0" hangingPunct="1">
      <a:defRPr kern="1200">
        <a:solidFill>
          <a:schemeClr val="bg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771F"/>
    <a:srgbClr val="EAAD16"/>
    <a:srgbClr val="0DAA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BAE8E-DBCB-4722-A9CD-B5F9DA641E03}" type="datetimeFigureOut">
              <a:rPr lang="el-GR" smtClean="0"/>
              <a:pPr/>
              <a:t>30/10/2018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56F60-FC39-413C-9BA5-E28DA726E09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3456F60-FC39-413C-9BA5-E28DA726E09D}"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Στυλ κύριου τίτλου</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4" name="Date Placeholder 29"/>
          <p:cNvSpPr>
            <a:spLocks noGrp="1"/>
          </p:cNvSpPr>
          <p:nvPr>
            <p:ph type="dt" sz="half" idx="10"/>
          </p:nvPr>
        </p:nvSpPr>
        <p:spPr/>
        <p:txBody>
          <a:bodyPr/>
          <a:lstStyle>
            <a:lvl1pPr>
              <a:defRPr/>
            </a:lvl1pPr>
          </a:lstStyle>
          <a:p>
            <a:pPr>
              <a:defRPr/>
            </a:pPr>
            <a:fld id="{272A6C44-4D3C-44FA-8A05-0029624EE118}" type="datetimeFigureOut">
              <a:rPr lang="el-GR"/>
              <a:pPr>
                <a:defRPr/>
              </a:pPr>
              <a:t>30/10/2018</a:t>
            </a:fld>
            <a:endParaRPr lang="el-GR"/>
          </a:p>
        </p:txBody>
      </p:sp>
      <p:sp>
        <p:nvSpPr>
          <p:cNvPr id="5" name="Footer Placeholder 18"/>
          <p:cNvSpPr>
            <a:spLocks noGrp="1"/>
          </p:cNvSpPr>
          <p:nvPr>
            <p:ph type="ftr" sz="quarter" idx="11"/>
          </p:nvPr>
        </p:nvSpPr>
        <p:spPr/>
        <p:txBody>
          <a:bodyPr/>
          <a:lstStyle>
            <a:lvl1pPr>
              <a:defRPr/>
            </a:lvl1pPr>
          </a:lstStyle>
          <a:p>
            <a:pPr>
              <a:defRPr/>
            </a:pPr>
            <a:endParaRPr lang="el-GR"/>
          </a:p>
        </p:txBody>
      </p:sp>
      <p:sp>
        <p:nvSpPr>
          <p:cNvPr id="6" name="Slide Number Placeholder 26"/>
          <p:cNvSpPr>
            <a:spLocks noGrp="1"/>
          </p:cNvSpPr>
          <p:nvPr>
            <p:ph type="sldNum" sz="quarter" idx="12"/>
          </p:nvPr>
        </p:nvSpPr>
        <p:spPr/>
        <p:txBody>
          <a:bodyPr/>
          <a:lstStyle>
            <a:lvl1pPr>
              <a:defRPr/>
            </a:lvl1pPr>
          </a:lstStyle>
          <a:p>
            <a:pPr>
              <a:defRPr/>
            </a:pPr>
            <a:fld id="{CE6AE9AB-C562-43BD-9FCE-90CE74E1AD14}"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9"/>
          <p:cNvSpPr>
            <a:spLocks noGrp="1"/>
          </p:cNvSpPr>
          <p:nvPr>
            <p:ph type="dt" sz="half" idx="10"/>
          </p:nvPr>
        </p:nvSpPr>
        <p:spPr/>
        <p:txBody>
          <a:bodyPr/>
          <a:lstStyle>
            <a:lvl1pPr>
              <a:defRPr/>
            </a:lvl1pPr>
          </a:lstStyle>
          <a:p>
            <a:pPr>
              <a:defRPr/>
            </a:pPr>
            <a:fld id="{5A989169-00AF-469D-88AE-2CCEF2F6950E}" type="datetimeFigureOut">
              <a:rPr lang="el-GR"/>
              <a:pPr>
                <a:defRPr/>
              </a:pPr>
              <a:t>30/10/2018</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A4C216ED-4F38-405E-B733-2CA872802FD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9"/>
          <p:cNvSpPr>
            <a:spLocks noGrp="1"/>
          </p:cNvSpPr>
          <p:nvPr>
            <p:ph type="dt" sz="half" idx="10"/>
          </p:nvPr>
        </p:nvSpPr>
        <p:spPr/>
        <p:txBody>
          <a:bodyPr/>
          <a:lstStyle>
            <a:lvl1pPr>
              <a:defRPr/>
            </a:lvl1pPr>
          </a:lstStyle>
          <a:p>
            <a:pPr>
              <a:defRPr/>
            </a:pPr>
            <a:fld id="{325D5250-A2CD-45BE-BC1D-44B1ACDC34A9}" type="datetimeFigureOut">
              <a:rPr lang="el-GR"/>
              <a:pPr>
                <a:defRPr/>
              </a:pPr>
              <a:t>30/10/2018</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9DADF9EC-2134-4D71-A6B0-DA6090F28BD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9"/>
          <p:cNvSpPr>
            <a:spLocks noGrp="1"/>
          </p:cNvSpPr>
          <p:nvPr>
            <p:ph type="dt" sz="half" idx="10"/>
          </p:nvPr>
        </p:nvSpPr>
        <p:spPr/>
        <p:txBody>
          <a:bodyPr/>
          <a:lstStyle>
            <a:lvl1pPr>
              <a:defRPr/>
            </a:lvl1pPr>
          </a:lstStyle>
          <a:p>
            <a:pPr>
              <a:defRPr/>
            </a:pPr>
            <a:fld id="{B1F6286C-7F1C-4E55-9A17-86BA928F8A94}" type="datetimeFigureOut">
              <a:rPr lang="el-GR"/>
              <a:pPr>
                <a:defRPr/>
              </a:pPr>
              <a:t>30/10/2018</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F387D162-11E6-4C1E-84A5-BCD89A841DE0}"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Στυλ κύριου τίτλου</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2E7DDC4B-A260-4BBF-8816-E0C11CE4D3FA}" type="datetimeFigureOut">
              <a:rPr lang="el-GR"/>
              <a:pPr>
                <a:defRPr/>
              </a:pPr>
              <a:t>30/10/2018</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700F2A7-3071-475F-9680-9026FDA72A45}"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9"/>
          <p:cNvSpPr>
            <a:spLocks noGrp="1"/>
          </p:cNvSpPr>
          <p:nvPr>
            <p:ph type="dt" sz="half" idx="10"/>
          </p:nvPr>
        </p:nvSpPr>
        <p:spPr/>
        <p:txBody>
          <a:bodyPr/>
          <a:lstStyle>
            <a:lvl1pPr>
              <a:defRPr/>
            </a:lvl1pPr>
          </a:lstStyle>
          <a:p>
            <a:pPr>
              <a:defRPr/>
            </a:pPr>
            <a:fld id="{48867909-1151-4A7D-9D0A-087FDB56C733}" type="datetimeFigureOut">
              <a:rPr lang="el-GR"/>
              <a:pPr>
                <a:defRPr/>
              </a:pPr>
              <a:t>30/10/2018</a:t>
            </a:fld>
            <a:endParaRPr lang="el-GR"/>
          </a:p>
        </p:txBody>
      </p:sp>
      <p:sp>
        <p:nvSpPr>
          <p:cNvPr id="6" name="Footer Placeholder 21"/>
          <p:cNvSpPr>
            <a:spLocks noGrp="1"/>
          </p:cNvSpPr>
          <p:nvPr>
            <p:ph type="ftr" sz="quarter" idx="11"/>
          </p:nvPr>
        </p:nvSpPr>
        <p:spPr/>
        <p:txBody>
          <a:bodyPr/>
          <a:lstStyle>
            <a:lvl1pPr>
              <a:defRPr/>
            </a:lvl1pPr>
          </a:lstStyle>
          <a:p>
            <a:pPr>
              <a:defRPr/>
            </a:pPr>
            <a:endParaRPr lang="el-GR"/>
          </a:p>
        </p:txBody>
      </p:sp>
      <p:sp>
        <p:nvSpPr>
          <p:cNvPr id="7" name="Slide Number Placeholder 17"/>
          <p:cNvSpPr>
            <a:spLocks noGrp="1"/>
          </p:cNvSpPr>
          <p:nvPr>
            <p:ph type="sldNum" sz="quarter" idx="12"/>
          </p:nvPr>
        </p:nvSpPr>
        <p:spPr/>
        <p:txBody>
          <a:bodyPr/>
          <a:lstStyle>
            <a:lvl1pPr>
              <a:defRPr/>
            </a:lvl1pPr>
          </a:lstStyle>
          <a:p>
            <a:pPr>
              <a:defRPr/>
            </a:pPr>
            <a:fld id="{BC651493-E5DD-4BD4-95ED-269B37B9F7B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9"/>
          <p:cNvSpPr>
            <a:spLocks noGrp="1"/>
          </p:cNvSpPr>
          <p:nvPr>
            <p:ph type="dt" sz="half" idx="10"/>
          </p:nvPr>
        </p:nvSpPr>
        <p:spPr/>
        <p:txBody>
          <a:bodyPr/>
          <a:lstStyle>
            <a:lvl1pPr>
              <a:defRPr/>
            </a:lvl1pPr>
          </a:lstStyle>
          <a:p>
            <a:pPr>
              <a:defRPr/>
            </a:pPr>
            <a:fld id="{5B28B163-1371-43C9-A205-0D664784AEE3}" type="datetimeFigureOut">
              <a:rPr lang="el-GR"/>
              <a:pPr>
                <a:defRPr/>
              </a:pPr>
              <a:t>30/10/2018</a:t>
            </a:fld>
            <a:endParaRPr lang="el-GR"/>
          </a:p>
        </p:txBody>
      </p:sp>
      <p:sp>
        <p:nvSpPr>
          <p:cNvPr id="8" name="Footer Placeholder 21"/>
          <p:cNvSpPr>
            <a:spLocks noGrp="1"/>
          </p:cNvSpPr>
          <p:nvPr>
            <p:ph type="ftr" sz="quarter" idx="11"/>
          </p:nvPr>
        </p:nvSpPr>
        <p:spPr/>
        <p:txBody>
          <a:bodyPr/>
          <a:lstStyle>
            <a:lvl1pPr>
              <a:defRPr/>
            </a:lvl1pPr>
          </a:lstStyle>
          <a:p>
            <a:pPr>
              <a:defRPr/>
            </a:pPr>
            <a:endParaRPr lang="el-GR"/>
          </a:p>
        </p:txBody>
      </p:sp>
      <p:sp>
        <p:nvSpPr>
          <p:cNvPr id="9" name="Slide Number Placeholder 17"/>
          <p:cNvSpPr>
            <a:spLocks noGrp="1"/>
          </p:cNvSpPr>
          <p:nvPr>
            <p:ph type="sldNum" sz="quarter" idx="12"/>
          </p:nvPr>
        </p:nvSpPr>
        <p:spPr/>
        <p:txBody>
          <a:bodyPr/>
          <a:lstStyle>
            <a:lvl1pPr>
              <a:defRPr/>
            </a:lvl1pPr>
          </a:lstStyle>
          <a:p>
            <a:pPr>
              <a:defRPr/>
            </a:pPr>
            <a:fld id="{56906AE1-B48D-4194-8D43-A6D6747666C8}"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Στυλ κύριου τίτλου</a:t>
            </a:r>
            <a:endParaRPr lang="en-US"/>
          </a:p>
        </p:txBody>
      </p:sp>
      <p:sp>
        <p:nvSpPr>
          <p:cNvPr id="3" name="Date Placeholder 9"/>
          <p:cNvSpPr>
            <a:spLocks noGrp="1"/>
          </p:cNvSpPr>
          <p:nvPr>
            <p:ph type="dt" sz="half" idx="10"/>
          </p:nvPr>
        </p:nvSpPr>
        <p:spPr/>
        <p:txBody>
          <a:bodyPr/>
          <a:lstStyle>
            <a:lvl1pPr>
              <a:defRPr/>
            </a:lvl1pPr>
          </a:lstStyle>
          <a:p>
            <a:pPr>
              <a:defRPr/>
            </a:pPr>
            <a:fld id="{E7B0048C-5F68-41D8-96C0-6247AA95D8A9}" type="datetimeFigureOut">
              <a:rPr lang="el-GR"/>
              <a:pPr>
                <a:defRPr/>
              </a:pPr>
              <a:t>30/10/2018</a:t>
            </a:fld>
            <a:endParaRPr lang="el-GR"/>
          </a:p>
        </p:txBody>
      </p:sp>
      <p:sp>
        <p:nvSpPr>
          <p:cNvPr id="4" name="Footer Placeholder 21"/>
          <p:cNvSpPr>
            <a:spLocks noGrp="1"/>
          </p:cNvSpPr>
          <p:nvPr>
            <p:ph type="ftr" sz="quarter" idx="11"/>
          </p:nvPr>
        </p:nvSpPr>
        <p:spPr/>
        <p:txBody>
          <a:bodyPr/>
          <a:lstStyle>
            <a:lvl1pPr>
              <a:defRPr/>
            </a:lvl1pPr>
          </a:lstStyle>
          <a:p>
            <a:pPr>
              <a:defRPr/>
            </a:pPr>
            <a:endParaRPr lang="el-GR"/>
          </a:p>
        </p:txBody>
      </p:sp>
      <p:sp>
        <p:nvSpPr>
          <p:cNvPr id="5" name="Slide Number Placeholder 17"/>
          <p:cNvSpPr>
            <a:spLocks noGrp="1"/>
          </p:cNvSpPr>
          <p:nvPr>
            <p:ph type="sldNum" sz="quarter" idx="12"/>
          </p:nvPr>
        </p:nvSpPr>
        <p:spPr/>
        <p:txBody>
          <a:bodyPr/>
          <a:lstStyle>
            <a:lvl1pPr>
              <a:defRPr/>
            </a:lvl1pPr>
          </a:lstStyle>
          <a:p>
            <a:pPr>
              <a:defRPr/>
            </a:pPr>
            <a:fld id="{C2FFC1C1-D35B-435F-8BEA-16EEFD08392D}"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7FFF902-A849-455F-B85A-D8A6B83F1F4E}" type="datetimeFigureOut">
              <a:rPr lang="el-GR"/>
              <a:pPr>
                <a:defRPr/>
              </a:pPr>
              <a:t>30/10/2018</a:t>
            </a:fld>
            <a:endParaRPr lang="el-GR"/>
          </a:p>
        </p:txBody>
      </p:sp>
      <p:sp>
        <p:nvSpPr>
          <p:cNvPr id="3" name="Footer Placeholder 21"/>
          <p:cNvSpPr>
            <a:spLocks noGrp="1"/>
          </p:cNvSpPr>
          <p:nvPr>
            <p:ph type="ftr" sz="quarter" idx="11"/>
          </p:nvPr>
        </p:nvSpPr>
        <p:spPr/>
        <p:txBody>
          <a:bodyPr/>
          <a:lstStyle>
            <a:lvl1pPr>
              <a:defRPr/>
            </a:lvl1pPr>
          </a:lstStyle>
          <a:p>
            <a:pPr>
              <a:defRPr/>
            </a:pPr>
            <a:endParaRPr lang="el-GR"/>
          </a:p>
        </p:txBody>
      </p:sp>
      <p:sp>
        <p:nvSpPr>
          <p:cNvPr id="4" name="Slide Number Placeholder 17"/>
          <p:cNvSpPr>
            <a:spLocks noGrp="1"/>
          </p:cNvSpPr>
          <p:nvPr>
            <p:ph type="sldNum" sz="quarter" idx="12"/>
          </p:nvPr>
        </p:nvSpPr>
        <p:spPr/>
        <p:txBody>
          <a:bodyPr/>
          <a:lstStyle>
            <a:lvl1pPr>
              <a:defRPr/>
            </a:lvl1pPr>
          </a:lstStyle>
          <a:p>
            <a:pPr>
              <a:defRPr/>
            </a:pPr>
            <a:fld id="{02F8843C-212F-47CA-AD65-6555B10A935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Στυλ κύριου τίτλου</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9"/>
          <p:cNvSpPr>
            <a:spLocks noGrp="1"/>
          </p:cNvSpPr>
          <p:nvPr>
            <p:ph type="dt" sz="half" idx="10"/>
          </p:nvPr>
        </p:nvSpPr>
        <p:spPr/>
        <p:txBody>
          <a:bodyPr/>
          <a:lstStyle>
            <a:lvl1pPr>
              <a:defRPr/>
            </a:lvl1pPr>
          </a:lstStyle>
          <a:p>
            <a:pPr>
              <a:defRPr/>
            </a:pPr>
            <a:fld id="{928F850B-6E41-4A42-A951-60612FF5C9F1}" type="datetimeFigureOut">
              <a:rPr lang="el-GR"/>
              <a:pPr>
                <a:defRPr/>
              </a:pPr>
              <a:t>30/10/2018</a:t>
            </a:fld>
            <a:endParaRPr lang="el-GR"/>
          </a:p>
        </p:txBody>
      </p:sp>
      <p:sp>
        <p:nvSpPr>
          <p:cNvPr id="6" name="Footer Placeholder 21"/>
          <p:cNvSpPr>
            <a:spLocks noGrp="1"/>
          </p:cNvSpPr>
          <p:nvPr>
            <p:ph type="ftr" sz="quarter" idx="11"/>
          </p:nvPr>
        </p:nvSpPr>
        <p:spPr/>
        <p:txBody>
          <a:bodyPr/>
          <a:lstStyle>
            <a:lvl1pPr>
              <a:defRPr/>
            </a:lvl1pPr>
          </a:lstStyle>
          <a:p>
            <a:pPr>
              <a:defRPr/>
            </a:pPr>
            <a:endParaRPr lang="el-GR"/>
          </a:p>
        </p:txBody>
      </p:sp>
      <p:sp>
        <p:nvSpPr>
          <p:cNvPr id="7" name="Slide Number Placeholder 17"/>
          <p:cNvSpPr>
            <a:spLocks noGrp="1"/>
          </p:cNvSpPr>
          <p:nvPr>
            <p:ph type="sldNum" sz="quarter" idx="12"/>
          </p:nvPr>
        </p:nvSpPr>
        <p:spPr/>
        <p:txBody>
          <a:bodyPr/>
          <a:lstStyle>
            <a:lvl1pPr>
              <a:defRPr/>
            </a:lvl1pPr>
          </a:lstStyle>
          <a:p>
            <a:pPr>
              <a:defRPr/>
            </a:pPr>
            <a:fld id="{1C0021B3-D2CE-4F5F-9D1D-CE7C882C97F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Στυλ κύριου τίτλου</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Date Placeholder 4"/>
          <p:cNvSpPr>
            <a:spLocks noGrp="1"/>
          </p:cNvSpPr>
          <p:nvPr>
            <p:ph type="dt" sz="half" idx="10"/>
          </p:nvPr>
        </p:nvSpPr>
        <p:spPr/>
        <p:txBody>
          <a:bodyPr/>
          <a:lstStyle>
            <a:lvl1pPr>
              <a:defRPr/>
            </a:lvl1pPr>
          </a:lstStyle>
          <a:p>
            <a:pPr>
              <a:defRPr/>
            </a:pPr>
            <a:fld id="{604F45F9-671E-4B6A-AE82-6867D41AA618}" type="datetimeFigureOut">
              <a:rPr lang="el-GR"/>
              <a:pPr>
                <a:defRPr/>
              </a:pPr>
              <a:t>30/10/2018</a:t>
            </a:fld>
            <a:endParaRPr lang="el-GR"/>
          </a:p>
        </p:txBody>
      </p:sp>
      <p:sp>
        <p:nvSpPr>
          <p:cNvPr id="10" name="Footer Placeholder 5"/>
          <p:cNvSpPr>
            <a:spLocks noGrp="1"/>
          </p:cNvSpPr>
          <p:nvPr>
            <p:ph type="ftr" sz="quarter" idx="11"/>
          </p:nvPr>
        </p:nvSpPr>
        <p:spPr/>
        <p:txBody>
          <a:bodyPr/>
          <a:lstStyle>
            <a:lvl1pPr>
              <a:defRPr/>
            </a:lvl1pPr>
          </a:lstStyle>
          <a:p>
            <a:pPr>
              <a:defRPr/>
            </a:pPr>
            <a:endParaRPr lang="el-G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E91B155-2F23-4023-852A-D3B902312FA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Στυλ κύριου τίτλου</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7DB7A6E-31DE-4AE4-8FD4-76EE66DDB8A5}" type="datetimeFigureOut">
              <a:rPr lang="el-GR"/>
              <a:pPr>
                <a:defRPr/>
              </a:pPr>
              <a:t>30/10/2018</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C28FF5B-715E-4170-9253-4B3F08EA5415}" type="slidenum">
              <a:rPr lang="el-GR"/>
              <a:pPr>
                <a:defRPr/>
              </a:pPr>
              <a:t>‹#›</a:t>
            </a:fld>
            <a:endParaRPr lang="el-G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schemeClr val="tx1"/>
                </a:solidFill>
                <a:latin typeface="+mn-lt"/>
              </a:endParaRPr>
            </a:p>
          </p:txBody>
        </p:sp>
      </p:gr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1" r:id="rId5"/>
    <p:sldLayoutId id="2147483740" r:id="rId6"/>
    <p:sldLayoutId id="2147483739" r:id="rId7"/>
    <p:sldLayoutId id="2147483738" r:id="rId8"/>
    <p:sldLayoutId id="2147483746" r:id="rId9"/>
    <p:sldLayoutId id="2147483737" r:id="rId10"/>
    <p:sldLayoutId id="214748373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6350" y="0"/>
            <a:ext cx="31972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1" name="Υπότιτλος 2">
            <a:extLst>
              <a:ext uri="{FF2B5EF4-FFF2-40B4-BE49-F238E27FC236}">
                <a16:creationId xmlns="" xmlns:a16="http://schemas.microsoft.com/office/drawing/2014/main" id="{28870B55-9985-44C2-949F-DD9BAFC044EB}"/>
              </a:ext>
            </a:extLst>
          </p:cNvPr>
          <p:cNvSpPr>
            <a:spLocks noGrp="1"/>
          </p:cNvSpPr>
          <p:nvPr>
            <p:ph type="subTitle" idx="1"/>
          </p:nvPr>
        </p:nvSpPr>
        <p:spPr>
          <a:xfrm>
            <a:off x="179388" y="4652963"/>
            <a:ext cx="8678892" cy="1752600"/>
          </a:xfrm>
        </p:spPr>
        <p:txBody>
          <a:bodyPr rtlCol="0">
            <a:normAutofit fontScale="92500" lnSpcReduction="20000"/>
          </a:bodyPr>
          <a:lstStyle/>
          <a:p>
            <a:pPr algn="ctr" eaLnBrk="1" fontAlgn="auto" hangingPunct="1">
              <a:spcAft>
                <a:spcPts val="0"/>
              </a:spcAft>
              <a:buFont typeface="Arial" panose="020B0604020202020204" pitchFamily="34" charset="0"/>
              <a:buNone/>
              <a:defRPr/>
            </a:pPr>
            <a:r>
              <a:rPr lang="el-GR" sz="3200" b="1" dirty="0" smtClean="0">
                <a:solidFill>
                  <a:schemeClr val="bg1"/>
                </a:solidFill>
                <a:latin typeface="+mj-lt"/>
              </a:rPr>
              <a:t> Λάρνακα 29</a:t>
            </a:r>
            <a:r>
              <a:rPr lang="en-US" sz="3200" b="1" dirty="0" smtClean="0">
                <a:solidFill>
                  <a:schemeClr val="bg1"/>
                </a:solidFill>
                <a:latin typeface="+mj-lt"/>
              </a:rPr>
              <a:t> &amp; </a:t>
            </a:r>
            <a:r>
              <a:rPr lang="el-GR" sz="3200" b="1" dirty="0" smtClean="0">
                <a:solidFill>
                  <a:schemeClr val="bg1"/>
                </a:solidFill>
                <a:latin typeface="+mj-lt"/>
              </a:rPr>
              <a:t>30 Οκτωβρίου 2018</a:t>
            </a:r>
          </a:p>
          <a:p>
            <a:pPr algn="ctr" fontAlgn="auto">
              <a:spcAft>
                <a:spcPts val="0"/>
              </a:spcAft>
              <a:defRPr/>
            </a:pPr>
            <a:r>
              <a:rPr lang="el-GR" sz="3200" b="1" dirty="0" smtClean="0">
                <a:solidFill>
                  <a:schemeClr val="bg1"/>
                </a:solidFill>
                <a:latin typeface="+mj-lt"/>
              </a:rPr>
              <a:t>Στρατηγικό Έργο Α</a:t>
            </a:r>
            <a:r>
              <a:rPr lang="en-US" sz="3200" b="1" dirty="0" smtClean="0">
                <a:solidFill>
                  <a:schemeClr val="bg1"/>
                </a:solidFill>
                <a:latin typeface="+mj-lt"/>
              </a:rPr>
              <a:t>.</a:t>
            </a:r>
            <a:r>
              <a:rPr lang="el-GR" sz="3200" b="1" dirty="0" smtClean="0">
                <a:solidFill>
                  <a:schemeClr val="bg1"/>
                </a:solidFill>
                <a:latin typeface="+mj-lt"/>
              </a:rPr>
              <a:t>Χ</a:t>
            </a:r>
            <a:r>
              <a:rPr lang="en-US" sz="3200" b="1" dirty="0" smtClean="0">
                <a:solidFill>
                  <a:schemeClr val="bg1"/>
                </a:solidFill>
                <a:latin typeface="+mj-lt"/>
              </a:rPr>
              <a:t>.</a:t>
            </a:r>
            <a:r>
              <a:rPr lang="el-GR" sz="3200" b="1" dirty="0" smtClean="0">
                <a:solidFill>
                  <a:schemeClr val="bg1"/>
                </a:solidFill>
                <a:latin typeface="+mj-lt"/>
              </a:rPr>
              <a:t>Ε</a:t>
            </a:r>
            <a:r>
              <a:rPr lang="en-US" sz="3200" b="1" dirty="0" smtClean="0">
                <a:solidFill>
                  <a:schemeClr val="bg1"/>
                </a:solidFill>
                <a:latin typeface="+mj-lt"/>
              </a:rPr>
              <a:t>.</a:t>
            </a:r>
            <a:r>
              <a:rPr lang="el-GR" sz="3200" b="1" dirty="0" smtClean="0">
                <a:solidFill>
                  <a:schemeClr val="bg1"/>
                </a:solidFill>
                <a:latin typeface="+mj-lt"/>
              </a:rPr>
              <a:t> σε Εμβληματικό Δημόσιο Κτίριο της Περιφέρειας Κρήτης-4.4.1.</a:t>
            </a:r>
          </a:p>
          <a:p>
            <a:pPr algn="ctr" eaLnBrk="1" fontAlgn="auto" hangingPunct="1">
              <a:spcAft>
                <a:spcPts val="0"/>
              </a:spcAft>
              <a:buFont typeface="Arial" panose="020B0604020202020204" pitchFamily="34" charset="0"/>
              <a:buNone/>
              <a:defRPr/>
            </a:pPr>
            <a:r>
              <a:rPr lang="el-GR" sz="3200" b="1" dirty="0" smtClean="0">
                <a:solidFill>
                  <a:schemeClr val="bg1"/>
                </a:solidFill>
                <a:latin typeface="+mj-lt"/>
              </a:rPr>
              <a:t>Παρουσίαση Έργου</a:t>
            </a:r>
            <a:endParaRPr lang="el-GR" sz="3200" b="1" dirty="0">
              <a:solidFill>
                <a:schemeClr val="bg1"/>
              </a:solidFill>
              <a:latin typeface="+mj-lt"/>
            </a:endParaRPr>
          </a:p>
        </p:txBody>
      </p:sp>
      <p:pic>
        <p:nvPicPr>
          <p:cNvPr id="13" name="Εικόνα 1"/>
          <p:cNvPicPr>
            <a:picLocks noChangeAspect="1"/>
          </p:cNvPicPr>
          <p:nvPr/>
        </p:nvPicPr>
        <p:blipFill>
          <a:blip r:embed="rId3"/>
          <a:srcRect/>
          <a:stretch>
            <a:fillRect/>
          </a:stretch>
        </p:blipFill>
        <p:spPr bwMode="auto">
          <a:xfrm>
            <a:off x="9525" y="0"/>
            <a:ext cx="9144000" cy="4476750"/>
          </a:xfrm>
          <a:prstGeom prst="rect">
            <a:avLst/>
          </a:prstGeom>
          <a:noFill/>
          <a:ln w="9525">
            <a:noFill/>
            <a:miter lim="800000"/>
            <a:headEnd/>
            <a:tailEnd/>
          </a:ln>
        </p:spPr>
      </p:pic>
      <p:pic>
        <p:nvPicPr>
          <p:cNvPr id="14" name="Picture 1"/>
          <p:cNvPicPr>
            <a:picLocks noChangeAspect="1" noChangeArrowheads="1"/>
          </p:cNvPicPr>
          <p:nvPr/>
        </p:nvPicPr>
        <p:blipFill>
          <a:blip r:embed="rId4" cstate="print"/>
          <a:srcRect/>
          <a:stretch>
            <a:fillRect/>
          </a:stretch>
        </p:blipFill>
        <p:spPr bwMode="auto">
          <a:xfrm>
            <a:off x="1042988" y="115888"/>
            <a:ext cx="2052637" cy="14509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0483"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0484"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0485"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20487" name="Υπότιτλος 2"/>
          <p:cNvSpPr>
            <a:spLocks noGrp="1"/>
          </p:cNvSpPr>
          <p:nvPr>
            <p:ph type="subTitle" idx="1"/>
          </p:nvPr>
        </p:nvSpPr>
        <p:spPr>
          <a:xfrm>
            <a:off x="3286125" y="5000625"/>
            <a:ext cx="4857750" cy="1000125"/>
          </a:xfrm>
        </p:spPr>
        <p:txBody>
          <a:bodyPr/>
          <a:lstStyle/>
          <a:p>
            <a:pPr marR="0" algn="ctr"/>
            <a:r>
              <a:rPr lang="el-GR" sz="1800" dirty="0" smtClean="0">
                <a:solidFill>
                  <a:schemeClr val="bg1"/>
                </a:solidFill>
                <a:latin typeface="Calibri" pitchFamily="34" charset="0"/>
              </a:rPr>
              <a:t>Με  σχέδια του αρχιτέκτονα Δημήτριου Κυριακού το τούρκικο κτίριο υφίσταται εκτεταμένες τροποποιήσεις στα τέλη της δεκαετίας του 1920</a:t>
            </a:r>
          </a:p>
        </p:txBody>
      </p:sp>
      <p:pic>
        <p:nvPicPr>
          <p:cNvPr id="20488" name="Picture 2"/>
          <p:cNvPicPr>
            <a:picLocks noChangeAspect="1" noChangeArrowheads="1"/>
          </p:cNvPicPr>
          <p:nvPr/>
        </p:nvPicPr>
        <p:blipFill>
          <a:blip r:embed="rId5"/>
          <a:srcRect/>
          <a:stretch>
            <a:fillRect/>
          </a:stretch>
        </p:blipFill>
        <p:spPr bwMode="auto">
          <a:xfrm>
            <a:off x="3286125" y="1277938"/>
            <a:ext cx="4929188" cy="3568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1507"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1508"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1509"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21511" name="Υπότιτλος 2"/>
          <p:cNvSpPr>
            <a:spLocks noGrp="1"/>
          </p:cNvSpPr>
          <p:nvPr>
            <p:ph type="subTitle" idx="1"/>
          </p:nvPr>
        </p:nvSpPr>
        <p:spPr>
          <a:xfrm>
            <a:off x="2928938" y="4857750"/>
            <a:ext cx="5715000" cy="1338263"/>
          </a:xfrm>
        </p:spPr>
        <p:txBody>
          <a:bodyPr/>
          <a:lstStyle/>
          <a:p>
            <a:pPr marR="0" algn="ctr"/>
            <a:r>
              <a:rPr lang="el-GR" sz="1800" smtClean="0">
                <a:solidFill>
                  <a:schemeClr val="bg1"/>
                </a:solidFill>
                <a:latin typeface="Calibri" pitchFamily="34" charset="0"/>
              </a:rPr>
              <a:t>Το ενιαίο κτίσμα χωρίζεται σε τρία επιμέρους τμήματα ανάμεσα στα οποία δημιουργούνται ευρείες υπαίθριες διαβάσεις. Τα ξύλινα πατώματα και η στέγη αντικαθίσταται από οπλισμένο σκυρόδεμα και οι όψεις του μορφοποιούνται σύμφωνα με τις επιταγές του κλασικισμού.</a:t>
            </a:r>
          </a:p>
        </p:txBody>
      </p:sp>
      <p:pic>
        <p:nvPicPr>
          <p:cNvPr id="21513" name="Picture 9" descr="2Η αεροφωτογραφία πλατείας"/>
          <p:cNvPicPr>
            <a:picLocks noChangeAspect="1" noChangeArrowheads="1"/>
          </p:cNvPicPr>
          <p:nvPr/>
        </p:nvPicPr>
        <p:blipFill>
          <a:blip r:embed="rId5" cstate="print"/>
          <a:srcRect/>
          <a:stretch>
            <a:fillRect/>
          </a:stretch>
        </p:blipFill>
        <p:spPr bwMode="auto">
          <a:xfrm>
            <a:off x="3059113" y="1471613"/>
            <a:ext cx="5473700" cy="32416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2531"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2532"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2533"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ΥΦΙΣΤΑΜΕΝΗ ΚΑΤΑΣΤΑΣΗ ΚΤΙΡΙΟΥ</a:t>
            </a:r>
          </a:p>
        </p:txBody>
      </p:sp>
      <p:sp>
        <p:nvSpPr>
          <p:cNvPr id="2" name="TextBox 1"/>
          <p:cNvSpPr txBox="1">
            <a:spLocks noChangeArrowheads="1"/>
          </p:cNvSpPr>
          <p:nvPr/>
        </p:nvSpPr>
        <p:spPr bwMode="auto">
          <a:xfrm>
            <a:off x="2339975" y="4365625"/>
            <a:ext cx="6443663" cy="1871663"/>
          </a:xfrm>
          <a:prstGeom prst="rect">
            <a:avLst/>
          </a:prstGeom>
          <a:noFill/>
          <a:ln w="9525">
            <a:noFill/>
            <a:miter lim="800000"/>
            <a:headEnd/>
            <a:tailEnd/>
          </a:ln>
        </p:spPr>
        <p:txBody>
          <a:bodyPr/>
          <a:lstStyle/>
          <a:p>
            <a:pPr algn="ctr" fontAlgn="auto">
              <a:spcBef>
                <a:spcPts val="0"/>
              </a:spcBef>
              <a:spcAft>
                <a:spcPts val="0"/>
              </a:spcAft>
              <a:defRPr/>
            </a:pPr>
            <a:r>
              <a:rPr lang="el-GR" dirty="0">
                <a:latin typeface="+mj-lt"/>
              </a:rPr>
              <a:t>Το διοικητικό κέντρο της Περιφέρειας Κρήτης υφίσταται ως έχει από την τελευταία ανακαίνισή του από το 1992. Είναι ένα τριώροφο κτίριο με τυπική κάτοψη ισογείου και </a:t>
            </a:r>
            <a:r>
              <a:rPr lang="el-GR" dirty="0" err="1">
                <a:latin typeface="+mj-lt"/>
              </a:rPr>
              <a:t>α΄</a:t>
            </a:r>
            <a:r>
              <a:rPr lang="el-GR" dirty="0">
                <a:latin typeface="+mj-lt"/>
              </a:rPr>
              <a:t> ορόφου και με τον δεύτερο όροφο σε οπισθοχώρηση κατά 2,50μ περίπου από τους περιμετρικούς τοίχους των δύο υποκείμενων ορόφων.</a:t>
            </a: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p:txBody>
      </p:sp>
      <p:pic>
        <p:nvPicPr>
          <p:cNvPr id="1026" name="Picture 2" descr="E:\parousiasi1\βορεια οψη 3οροφο.jpg"/>
          <p:cNvPicPr>
            <a:picLocks noChangeAspect="1" noChangeArrowheads="1"/>
          </p:cNvPicPr>
          <p:nvPr/>
        </p:nvPicPr>
        <p:blipFill>
          <a:blip r:embed="rId5" cstate="print"/>
          <a:srcRect/>
          <a:stretch>
            <a:fillRect/>
          </a:stretch>
        </p:blipFill>
        <p:spPr bwMode="auto">
          <a:xfrm>
            <a:off x="2428860" y="2143116"/>
            <a:ext cx="6457958" cy="17555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3555"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3556"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3557"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ΥΦΙΣΤΑΜΕΝΗ ΚΑΤΑΣΤΑΣΗ ΚΤΙΡΙΟΥ</a:t>
            </a:r>
          </a:p>
        </p:txBody>
      </p:sp>
      <p:sp>
        <p:nvSpPr>
          <p:cNvPr id="2" name="TextBox 1"/>
          <p:cNvSpPr txBox="1"/>
          <p:nvPr/>
        </p:nvSpPr>
        <p:spPr>
          <a:xfrm>
            <a:off x="2571750" y="4714875"/>
            <a:ext cx="5572125" cy="2586038"/>
          </a:xfrm>
          <a:prstGeom prst="rect">
            <a:avLst/>
          </a:prstGeom>
          <a:noFill/>
        </p:spPr>
        <p:txBody>
          <a:bodyPr>
            <a:spAutoFit/>
          </a:bodyPr>
          <a:lstStyle/>
          <a:p>
            <a:pPr algn="ctr" fontAlgn="auto">
              <a:spcBef>
                <a:spcPts val="0"/>
              </a:spcBef>
              <a:spcAft>
                <a:spcPts val="0"/>
              </a:spcAft>
              <a:defRPr/>
            </a:pPr>
            <a:r>
              <a:rPr lang="el-GR" dirty="0">
                <a:latin typeface="+mj-lt"/>
              </a:rPr>
              <a:t>Η κάτοψη έχει μορφή κοντού Γ που σχηματίζεται από δύο ορθογώνια παραλληλόγραμμα </a:t>
            </a:r>
          </a:p>
          <a:p>
            <a:pPr algn="ctr" fontAlgn="auto">
              <a:spcBef>
                <a:spcPts val="0"/>
              </a:spcBef>
              <a:spcAft>
                <a:spcPts val="0"/>
              </a:spcAft>
              <a:defRPr/>
            </a:pPr>
            <a:r>
              <a:rPr lang="el-GR" dirty="0">
                <a:latin typeface="+mj-lt"/>
              </a:rPr>
              <a:t>Η κατακόρυφη σύνδεση του κτιρίου γίνεται μέσω δύο κλιμακοστασίων και ενός ανελκυστήρα.</a:t>
            </a: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p:txBody>
      </p:sp>
      <p:pic>
        <p:nvPicPr>
          <p:cNvPr id="23560" name="Picture 2"/>
          <p:cNvPicPr>
            <a:picLocks noChangeAspect="1" noChangeArrowheads="1"/>
          </p:cNvPicPr>
          <p:nvPr/>
        </p:nvPicPr>
        <p:blipFill>
          <a:blip r:embed="rId5"/>
          <a:srcRect/>
          <a:stretch>
            <a:fillRect/>
          </a:stretch>
        </p:blipFill>
        <p:spPr bwMode="auto">
          <a:xfrm>
            <a:off x="2143125" y="2000250"/>
            <a:ext cx="6496050" cy="25733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4579"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4580"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4581"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ΥΦΙΣΤΑΜΕΝΗ ΚΑΤΑΣΤΑΣΗ ΚΤΙΡΙΟΥ</a:t>
            </a:r>
          </a:p>
        </p:txBody>
      </p:sp>
      <p:sp>
        <p:nvSpPr>
          <p:cNvPr id="2" name="TextBox 1"/>
          <p:cNvSpPr txBox="1"/>
          <p:nvPr/>
        </p:nvSpPr>
        <p:spPr>
          <a:xfrm>
            <a:off x="2571750" y="4714875"/>
            <a:ext cx="5572125" cy="2031325"/>
          </a:xfrm>
          <a:prstGeom prst="rect">
            <a:avLst/>
          </a:prstGeom>
          <a:noFill/>
        </p:spPr>
        <p:txBody>
          <a:bodyPr>
            <a:spAutoFit/>
          </a:bodyPr>
          <a:lstStyle/>
          <a:p>
            <a:pPr algn="ctr"/>
            <a:r>
              <a:rPr lang="el-GR" dirty="0">
                <a:latin typeface="+mj-lt"/>
                <a:cs typeface="Times New Roman" pitchFamily="18" charset="0"/>
              </a:rPr>
              <a:t>Για το ισόγειο και τον α’ όροφο τα κατακόρυφα στοιχεία του φέροντος οργανισμού είναι από λιθοδομή, ενώ τα οριζόντια στοιχεία από οπλισμένο σκυρόδεμα. </a:t>
            </a:r>
            <a:endParaRPr lang="el-GR" dirty="0">
              <a:latin typeface="+mj-lt"/>
            </a:endParaRPr>
          </a:p>
          <a:p>
            <a:endParaRPr lang="el-GR" dirty="0"/>
          </a:p>
          <a:p>
            <a:endParaRPr lang="el-GR" dirty="0"/>
          </a:p>
          <a:p>
            <a:endParaRPr lang="el-GR" dirty="0"/>
          </a:p>
          <a:p>
            <a:endParaRPr lang="el-GR" dirty="0"/>
          </a:p>
        </p:txBody>
      </p:sp>
      <p:pic>
        <p:nvPicPr>
          <p:cNvPr id="24584" name="Picture 2"/>
          <p:cNvPicPr>
            <a:picLocks noChangeAspect="1" noChangeArrowheads="1"/>
          </p:cNvPicPr>
          <p:nvPr/>
        </p:nvPicPr>
        <p:blipFill>
          <a:blip r:embed="rId5"/>
          <a:srcRect/>
          <a:stretch>
            <a:fillRect/>
          </a:stretch>
        </p:blipFill>
        <p:spPr bwMode="auto">
          <a:xfrm>
            <a:off x="1857375" y="1870075"/>
            <a:ext cx="6829425" cy="2743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5603"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5604"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5605"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bg2"/>
                </a:solidFill>
              </a:rPr>
              <a:t>ΥΦΙΣΤΑΜΕΝΗ ΚΑΤΑΣΤΑΣΗ ΚΤΙΡΙΟΥ</a:t>
            </a:r>
            <a:endParaRPr lang="el-GR" sz="2000" b="1" dirty="0">
              <a:solidFill>
                <a:schemeClr val="bg2"/>
              </a:solidFill>
            </a:endParaRPr>
          </a:p>
        </p:txBody>
      </p:sp>
      <p:sp>
        <p:nvSpPr>
          <p:cNvPr id="2" name="TextBox 1"/>
          <p:cNvSpPr txBox="1"/>
          <p:nvPr/>
        </p:nvSpPr>
        <p:spPr>
          <a:xfrm>
            <a:off x="2571750" y="4714875"/>
            <a:ext cx="5572125" cy="1754326"/>
          </a:xfrm>
          <a:prstGeom prst="rect">
            <a:avLst/>
          </a:prstGeom>
          <a:noFill/>
        </p:spPr>
        <p:txBody>
          <a:bodyPr>
            <a:spAutoFit/>
          </a:bodyPr>
          <a:lstStyle/>
          <a:p>
            <a:pPr algn="ctr" fontAlgn="auto">
              <a:spcBef>
                <a:spcPts val="0"/>
              </a:spcBef>
              <a:spcAft>
                <a:spcPts val="0"/>
              </a:spcAft>
              <a:defRPr/>
            </a:pPr>
            <a:r>
              <a:rPr lang="el-GR" dirty="0" smtClean="0"/>
              <a:t>Ο φέρων οργανισμός του δευτέρου ορόφου είναι από οπλισμένο σκυρόδεμα  που εδράζεται σε ένα πλαίσιο δοκών οπλισμένου σκυροδέματος που στηρίζονται στην υφιστάμενη δομή των προηγούμενων ορόφων.</a:t>
            </a:r>
            <a:endParaRPr lang="el-GR" dirty="0">
              <a:latin typeface="+mj-lt"/>
            </a:endParaRPr>
          </a:p>
          <a:p>
            <a:pPr fontAlgn="auto">
              <a:spcBef>
                <a:spcPts val="0"/>
              </a:spcBef>
              <a:spcAft>
                <a:spcPts val="0"/>
              </a:spcAft>
              <a:defRPr/>
            </a:pPr>
            <a:endParaRPr lang="el-GR" dirty="0">
              <a:latin typeface="+mj-lt"/>
            </a:endParaRPr>
          </a:p>
          <a:p>
            <a:pPr fontAlgn="auto">
              <a:spcBef>
                <a:spcPts val="0"/>
              </a:spcBef>
              <a:spcAft>
                <a:spcPts val="0"/>
              </a:spcAft>
              <a:defRPr/>
            </a:pPr>
            <a:endParaRPr lang="el-GR" dirty="0">
              <a:latin typeface="+mj-lt"/>
            </a:endParaRPr>
          </a:p>
        </p:txBody>
      </p:sp>
      <p:pic>
        <p:nvPicPr>
          <p:cNvPr id="25608" name="Picture 2"/>
          <p:cNvPicPr>
            <a:picLocks noChangeAspect="1" noChangeArrowheads="1"/>
          </p:cNvPicPr>
          <p:nvPr/>
        </p:nvPicPr>
        <p:blipFill>
          <a:blip r:embed="rId5"/>
          <a:srcRect/>
          <a:stretch>
            <a:fillRect/>
          </a:stretch>
        </p:blipFill>
        <p:spPr bwMode="auto">
          <a:xfrm>
            <a:off x="2571750" y="1857375"/>
            <a:ext cx="6286500" cy="28717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7652"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7654"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7655"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108601" cy="804851"/>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bg2"/>
                </a:solidFill>
              </a:rPr>
              <a:t>ΥΦΙΣΤΑΜΕΝΗ ΚΑΤΑΣΤΑΣΗ ΚΤΙΡΙΟΥ</a:t>
            </a:r>
            <a:endParaRPr lang="el-GR" sz="2000" b="1" dirty="0">
              <a:solidFill>
                <a:schemeClr val="bg2"/>
              </a:solidFill>
            </a:endParaRPr>
          </a:p>
        </p:txBody>
      </p:sp>
      <p:sp>
        <p:nvSpPr>
          <p:cNvPr id="2" name="TextBox 1"/>
          <p:cNvSpPr txBox="1"/>
          <p:nvPr/>
        </p:nvSpPr>
        <p:spPr>
          <a:xfrm>
            <a:off x="3143240" y="1857364"/>
            <a:ext cx="5134004" cy="3693319"/>
          </a:xfrm>
          <a:prstGeom prst="rect">
            <a:avLst/>
          </a:prstGeom>
          <a:noFill/>
        </p:spPr>
        <p:txBody>
          <a:bodyPr wrap="square">
            <a:spAutoFit/>
          </a:bodyPr>
          <a:lstStyle/>
          <a:p>
            <a:pPr algn="ctr"/>
            <a:r>
              <a:rPr lang="el-GR" dirty="0" smtClean="0"/>
              <a:t>Πέραν των περιγραφόμενων του φέροντα οργανισμού (κατακόρυφα ή οριζόντια), έχουμε:</a:t>
            </a:r>
          </a:p>
          <a:p>
            <a:pPr algn="ctr">
              <a:buFont typeface="Arial" pitchFamily="34" charset="0"/>
              <a:buChar char="•"/>
            </a:pPr>
            <a:r>
              <a:rPr lang="el-GR" dirty="0" smtClean="0"/>
              <a:t> επιχρίσματα στην επικάλυψη των τοίχων </a:t>
            </a:r>
          </a:p>
          <a:p>
            <a:pPr algn="ctr">
              <a:buFont typeface="Arial" pitchFamily="34" charset="0"/>
              <a:buChar char="•"/>
            </a:pPr>
            <a:r>
              <a:rPr lang="el-GR" dirty="0" smtClean="0"/>
              <a:t>ξύλινα κουφώματα με διπλούς υαλοπίνακες για τα ανοίγματα</a:t>
            </a:r>
          </a:p>
          <a:p>
            <a:pPr algn="ctr">
              <a:buFont typeface="Arial" pitchFamily="34" charset="0"/>
              <a:buChar char="•"/>
            </a:pPr>
            <a:r>
              <a:rPr lang="el-GR" dirty="0" smtClean="0"/>
              <a:t>Επιστρώσεις δαπέδων με πλάκες μαρμάρου</a:t>
            </a:r>
          </a:p>
          <a:p>
            <a:pPr algn="ctr">
              <a:buFont typeface="Arial" pitchFamily="34" charset="0"/>
              <a:buChar char="•"/>
            </a:pPr>
            <a:r>
              <a:rPr lang="el-GR" dirty="0" smtClean="0"/>
              <a:t>Ψευδοροφή ξύλινη σε συνδυασμό με γυψοσανίδα και </a:t>
            </a:r>
            <a:r>
              <a:rPr lang="el-GR" dirty="0" err="1" smtClean="0"/>
              <a:t>πλέξιγκλας</a:t>
            </a:r>
            <a:r>
              <a:rPr lang="el-GR" dirty="0" smtClean="0"/>
              <a:t> στο γραφείο του Περιφερειάρχη και στην αίθουσα του περιφερειακού συμβουλίου.</a:t>
            </a:r>
          </a:p>
          <a:p>
            <a:pPr algn="ctr">
              <a:buFont typeface="Arial" pitchFamily="34" charset="0"/>
              <a:buChar char="•"/>
            </a:pPr>
            <a:r>
              <a:rPr lang="el-GR" dirty="0" smtClean="0"/>
              <a:t>Ψευδοροφή από γυψοσανίδα  ή πλάκες ορυκτών ινών στο σύνολο των άλλων γραφείων </a:t>
            </a:r>
          </a:p>
          <a:p>
            <a:pPr algn="ctr">
              <a:buFont typeface="Arial" pitchFamily="34" charset="0"/>
              <a:buChar char="•"/>
            </a:pPr>
            <a:r>
              <a:rPr lang="el-GR" dirty="0" smtClean="0"/>
              <a:t>Ψευδοροφή ξύλινη </a:t>
            </a:r>
            <a:r>
              <a:rPr lang="el-GR" dirty="0" err="1" smtClean="0"/>
              <a:t>ραμποτέ</a:t>
            </a:r>
            <a:r>
              <a:rPr lang="el-GR" dirty="0" smtClean="0"/>
              <a:t> στους διαδρόμους</a:t>
            </a:r>
          </a:p>
          <a:p>
            <a:pPr algn="ctr">
              <a:buFont typeface="Arial" pitchFamily="34" charset="0"/>
              <a:buChar char="•"/>
            </a:pPr>
            <a:endParaRPr lang="el-GR"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7652"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7654"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7655"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108601" cy="804851"/>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bg2"/>
                </a:solidFill>
              </a:rPr>
              <a:t>ΥΦΙΣΤΑΜΕΝΗ ΚΑΤΑΣΤΑΣΗ ΚΤΙΡΙΟΥ</a:t>
            </a:r>
            <a:endParaRPr lang="el-GR" sz="2000" b="1" dirty="0">
              <a:solidFill>
                <a:schemeClr val="bg2"/>
              </a:solidFill>
            </a:endParaRPr>
          </a:p>
        </p:txBody>
      </p:sp>
      <p:sp>
        <p:nvSpPr>
          <p:cNvPr id="2" name="TextBox 1"/>
          <p:cNvSpPr txBox="1"/>
          <p:nvPr/>
        </p:nvSpPr>
        <p:spPr>
          <a:xfrm>
            <a:off x="3000364" y="1857364"/>
            <a:ext cx="5419756" cy="4247317"/>
          </a:xfrm>
          <a:prstGeom prst="rect">
            <a:avLst/>
          </a:prstGeom>
          <a:noFill/>
        </p:spPr>
        <p:txBody>
          <a:bodyPr wrap="square">
            <a:spAutoFit/>
          </a:bodyPr>
          <a:lstStyle/>
          <a:p>
            <a:pPr algn="ctr"/>
            <a:r>
              <a:rPr lang="el-GR" dirty="0" smtClean="0"/>
              <a:t>ΜΟΝΩΣΕΙΣ</a:t>
            </a:r>
          </a:p>
          <a:p>
            <a:pPr algn="ctr"/>
            <a:r>
              <a:rPr lang="el-GR" dirty="0" smtClean="0"/>
              <a:t>Στο δώμα του Α΄ ορόφου, όπου δεν καλύπτεται από τον Β΄ όροφο και στο δώμα  του τελευταίου έγινε πρόσφατα υγρομόνωση με </a:t>
            </a:r>
            <a:r>
              <a:rPr lang="el-GR" dirty="0" err="1" smtClean="0"/>
              <a:t>ελαστομερή</a:t>
            </a:r>
            <a:r>
              <a:rPr lang="el-GR" dirty="0" smtClean="0"/>
              <a:t> </a:t>
            </a:r>
            <a:r>
              <a:rPr lang="el-GR" dirty="0" err="1" smtClean="0"/>
              <a:t>στεγανωτική</a:t>
            </a:r>
            <a:r>
              <a:rPr lang="el-GR" dirty="0" smtClean="0"/>
              <a:t> μεμβράνη.</a:t>
            </a:r>
          </a:p>
          <a:p>
            <a:pPr algn="ctr"/>
            <a:r>
              <a:rPr lang="el-GR" dirty="0" smtClean="0"/>
              <a:t> Δεν υπάρχει θερμομόνωση</a:t>
            </a:r>
          </a:p>
          <a:p>
            <a:pPr algn="ctr"/>
            <a:r>
              <a:rPr lang="el-GR" dirty="0" smtClean="0"/>
              <a:t>στους τοίχους αλλά ούτε και στο δώμα. </a:t>
            </a:r>
          </a:p>
          <a:p>
            <a:pPr algn="ctr"/>
            <a:r>
              <a:rPr lang="el-GR" dirty="0" smtClean="0"/>
              <a:t>Μεγάλες απώλειες ενέργειας από το κέλυφος/ανοίγματα</a:t>
            </a:r>
          </a:p>
          <a:p>
            <a:pPr algn="ctr"/>
            <a:endParaRPr lang="el-GR" dirty="0" smtClean="0"/>
          </a:p>
          <a:p>
            <a:pPr algn="ctr"/>
            <a:r>
              <a:rPr lang="el-GR" dirty="0" smtClean="0"/>
              <a:t>ΗΛΕΚΤΡΙΚΗ ΕΝΕΡΓΕΙΑ</a:t>
            </a:r>
          </a:p>
          <a:p>
            <a:pPr algn="ctr"/>
            <a:r>
              <a:rPr lang="el-GR" dirty="0" smtClean="0"/>
              <a:t>Ιδιαίτερα </a:t>
            </a:r>
            <a:r>
              <a:rPr lang="el-GR" dirty="0" err="1" smtClean="0"/>
              <a:t>ενεργοβόρα</a:t>
            </a:r>
            <a:r>
              <a:rPr lang="el-GR" dirty="0" smtClean="0"/>
              <a:t> εγκατάσταση ψύξης/θέρμανσης</a:t>
            </a:r>
          </a:p>
          <a:p>
            <a:pPr algn="ctr"/>
            <a:r>
              <a:rPr lang="el-GR" dirty="0" smtClean="0"/>
              <a:t>Φωτισμός παλιάς τεχνολογίας</a:t>
            </a:r>
          </a:p>
          <a:p>
            <a:pPr algn="ctr"/>
            <a:r>
              <a:rPr lang="el-GR" dirty="0" smtClean="0"/>
              <a:t>Ανεπαρκείς εγκαταστάσεις (κυρίως ασθενών) σε σχέση με τον αριθμό των εργαζομένων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7652"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7654"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7655"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108601" cy="447661"/>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tx2">
                    <a:lumMod val="25000"/>
                  </a:schemeClr>
                </a:solidFill>
              </a:rPr>
              <a:t>ΣΚΟΠΙΜΟΤΗΤΑ ΕΠΕΜΒΑΣΕΩΝ</a:t>
            </a:r>
            <a:endParaRPr lang="el-GR" sz="2000" b="1" dirty="0">
              <a:solidFill>
                <a:schemeClr val="tx2">
                  <a:lumMod val="25000"/>
                </a:schemeClr>
              </a:solidFill>
            </a:endParaRPr>
          </a:p>
        </p:txBody>
      </p:sp>
      <p:sp>
        <p:nvSpPr>
          <p:cNvPr id="2" name="TextBox 1"/>
          <p:cNvSpPr txBox="1"/>
          <p:nvPr/>
        </p:nvSpPr>
        <p:spPr>
          <a:xfrm>
            <a:off x="3286116" y="1502689"/>
            <a:ext cx="5286412" cy="3970318"/>
          </a:xfrm>
          <a:prstGeom prst="rect">
            <a:avLst/>
          </a:prstGeom>
          <a:noFill/>
        </p:spPr>
        <p:txBody>
          <a:bodyPr wrap="square">
            <a:spAutoFit/>
          </a:bodyPr>
          <a:lstStyle/>
          <a:p>
            <a:pPr algn="ctr"/>
            <a:r>
              <a:rPr lang="el-GR" dirty="0" smtClean="0"/>
              <a:t>Τον  Ιούνιο 2016 προχωρήσαμε στην ανάθεση μελέτης «Αναβάθμιση Μεγάρου Περιφέρειας Κρήτης» προσβλέποντας στην ένταξη του έργου σε συγχρηματοδοτούμενα προγράμματα για την ενεργειακή αναβάθμιση δημόσιων κτιρίων, τη χρήση Ανανεώσιμων Πηγών Ενέργειας (Α.Π.Ε.) </a:t>
            </a:r>
          </a:p>
          <a:p>
            <a:pPr algn="ctr"/>
            <a:r>
              <a:rPr lang="el-GR" dirty="0" smtClean="0"/>
              <a:t>&amp; συστημάτων Αποδοτικής Χρήσης Ενέργειας (Α.Χ.Ε.),</a:t>
            </a:r>
          </a:p>
          <a:p>
            <a:pPr algn="ctr"/>
            <a:r>
              <a:rPr lang="el-GR" dirty="0" smtClean="0"/>
              <a:t>προκειμένου να μειώσουμε το Λειτουργικό Κόστος.</a:t>
            </a:r>
          </a:p>
          <a:p>
            <a:pPr algn="ctr"/>
            <a:r>
              <a:rPr lang="el-GR" dirty="0" smtClean="0"/>
              <a:t>Παράλληλα η ανακαίνιση αυτή αποσκοπεί στην προστασία του κτιρίου και την παράταση της διάρκειας ζωής του, βελτιώνοντας ταυτόχρονα τη λειτουργικότητα των εγκαταστάσεων καθιστώντας το ασφαλές από το προσωπικό ή από το κοινό που εξυπηρετείται σε αυτό.</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9700"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29702"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9703"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180039" cy="66197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smtClean="0">
                <a:solidFill>
                  <a:schemeClr val="bg2"/>
                </a:solidFill>
              </a:rPr>
              <a:t>ΠΡΟΤΕΙΝΟΜΕΝΕΣ ΕΠΕΜΒΑΣΕΙΣ</a:t>
            </a:r>
          </a:p>
          <a:p>
            <a:pPr algn="ctr">
              <a:spcBef>
                <a:spcPct val="20000"/>
              </a:spcBef>
              <a:buClr>
                <a:srgbClr val="0BD0D9"/>
              </a:buClr>
              <a:buSzPct val="95000"/>
              <a:buFont typeface="Wingdings 2" pitchFamily="18" charset="2"/>
              <a:buNone/>
            </a:pPr>
            <a:r>
              <a:rPr lang="el-GR" sz="2000" b="1" dirty="0" smtClean="0">
                <a:solidFill>
                  <a:schemeClr val="bg2"/>
                </a:solidFill>
              </a:rPr>
              <a:t>ΓΕΝΙΚΑ</a:t>
            </a:r>
            <a:endParaRPr lang="el-GR" sz="2000" b="1" dirty="0">
              <a:solidFill>
                <a:schemeClr val="bg2"/>
              </a:solidFill>
            </a:endParaRPr>
          </a:p>
        </p:txBody>
      </p:sp>
      <p:sp>
        <p:nvSpPr>
          <p:cNvPr id="2" name="TextBox 1"/>
          <p:cNvSpPr txBox="1"/>
          <p:nvPr/>
        </p:nvSpPr>
        <p:spPr>
          <a:xfrm>
            <a:off x="3714744" y="2000240"/>
            <a:ext cx="4229100" cy="3970318"/>
          </a:xfrm>
          <a:prstGeom prst="rect">
            <a:avLst/>
          </a:prstGeom>
          <a:noFill/>
        </p:spPr>
        <p:txBody>
          <a:bodyPr>
            <a:spAutoFit/>
          </a:bodyPr>
          <a:lstStyle/>
          <a:p>
            <a:pPr algn="ctr" fontAlgn="auto">
              <a:spcBef>
                <a:spcPts val="0"/>
              </a:spcBef>
              <a:spcAft>
                <a:spcPts val="0"/>
              </a:spcAft>
              <a:defRPr/>
            </a:pPr>
            <a:r>
              <a:rPr lang="el-GR" dirty="0" smtClean="0"/>
              <a:t>Υποχρεούμαστε από την ταυτότητα του κτιρίου ως διατηρητέο στη γενική αρχή της </a:t>
            </a:r>
            <a:r>
              <a:rPr lang="el-GR" dirty="0" smtClean="0"/>
              <a:t>διατήρησης</a:t>
            </a:r>
            <a:endParaRPr lang="el-GR" dirty="0" smtClean="0"/>
          </a:p>
          <a:p>
            <a:pPr algn="ctr" fontAlgn="auto">
              <a:spcBef>
                <a:spcPts val="0"/>
              </a:spcBef>
              <a:spcAft>
                <a:spcPts val="0"/>
              </a:spcAft>
              <a:defRPr/>
            </a:pPr>
            <a:r>
              <a:rPr lang="el-GR" dirty="0" smtClean="0"/>
              <a:t>της υπάρχουσας κατάστασης</a:t>
            </a:r>
          </a:p>
          <a:p>
            <a:pPr algn="ctr" fontAlgn="auto">
              <a:spcBef>
                <a:spcPts val="0"/>
              </a:spcBef>
              <a:spcAft>
                <a:spcPts val="0"/>
              </a:spcAft>
              <a:defRPr/>
            </a:pPr>
            <a:r>
              <a:rPr lang="el-GR" dirty="0" smtClean="0"/>
              <a:t>στη μορφή, στο κέλυφος  και τα υλικά, πραγματοποιώντας ελάχιστες επεμβάσεις στο εξωτερικό κέλυφος.</a:t>
            </a:r>
          </a:p>
          <a:p>
            <a:pPr algn="ctr" fontAlgn="auto">
              <a:spcBef>
                <a:spcPts val="0"/>
              </a:spcBef>
              <a:spcAft>
                <a:spcPts val="0"/>
              </a:spcAft>
              <a:defRPr/>
            </a:pPr>
            <a:r>
              <a:rPr lang="el-GR" dirty="0" smtClean="0">
                <a:latin typeface="+mj-lt"/>
              </a:rPr>
              <a:t>Επιπρόσθετα πρέπει να εξασφαλίσουμε την απρόσκοπτη λειτουργία των «κρίσιμων» συστημάτων, λόγω του επιτελικού ρόλου του κτιρίου στη διεξαγωγή της εκλογικής διαδικασίας και το συντονισμό των λειτουργιών της πολιτικής προστασίας.</a:t>
            </a:r>
            <a:endParaRPr lang="el-GR"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3"/>
          <a:srcRect/>
          <a:stretch>
            <a:fillRect/>
          </a:stretch>
        </p:blipFill>
        <p:spPr bwMode="auto">
          <a:xfrm>
            <a:off x="285720" y="5613686"/>
            <a:ext cx="8555068" cy="1244314"/>
          </a:xfrm>
          <a:prstGeom prst="rect">
            <a:avLst/>
          </a:prstGeom>
          <a:noFill/>
          <a:ln w="9525">
            <a:noFill/>
            <a:miter lim="800000"/>
            <a:headEnd/>
            <a:tailEnd/>
          </a:ln>
        </p:spPr>
      </p:pic>
      <p:sp>
        <p:nvSpPr>
          <p:cNvPr id="3" name="Υπότιτλος 2"/>
          <p:cNvSpPr>
            <a:spLocks noGrp="1"/>
          </p:cNvSpPr>
          <p:nvPr>
            <p:ph type="subTitle" idx="1"/>
          </p:nvPr>
        </p:nvSpPr>
        <p:spPr>
          <a:xfrm>
            <a:off x="3571875" y="5429250"/>
            <a:ext cx="5076825" cy="417513"/>
          </a:xfrm>
        </p:spPr>
        <p:txBody>
          <a:bodyPr>
            <a:noAutofit/>
          </a:bodyPr>
          <a:lstStyle/>
          <a:p>
            <a:pPr marR="0" algn="ctr"/>
            <a:r>
              <a:rPr lang="el-GR" sz="1800" smtClean="0">
                <a:solidFill>
                  <a:schemeClr val="bg1"/>
                </a:solidFill>
                <a:latin typeface="Calibri" pitchFamily="34" charset="0"/>
              </a:rPr>
              <a:t>Έδρα  της Περιφέρειας Κρήτης</a:t>
            </a:r>
          </a:p>
        </p:txBody>
      </p:sp>
      <p:pic>
        <p:nvPicPr>
          <p:cNvPr id="13316" name="Εικόνα 3"/>
          <p:cNvPicPr>
            <a:picLocks noChangeAspect="1"/>
          </p:cNvPicPr>
          <p:nvPr/>
        </p:nvPicPr>
        <p:blipFill>
          <a:blip r:embed="rId4"/>
          <a:srcRect l="-2" r="-4219"/>
          <a:stretch>
            <a:fillRect/>
          </a:stretch>
        </p:blipFill>
        <p:spPr bwMode="auto">
          <a:xfrm>
            <a:off x="6350" y="0"/>
            <a:ext cx="3432175" cy="2133600"/>
          </a:xfrm>
          <a:prstGeom prst="rect">
            <a:avLst/>
          </a:prstGeom>
          <a:noFill/>
          <a:ln w="9525">
            <a:noFill/>
            <a:miter lim="800000"/>
            <a:headEnd/>
            <a:tailEnd/>
          </a:ln>
        </p:spPr>
      </p:pic>
      <p:pic>
        <p:nvPicPr>
          <p:cNvPr id="13317" name="Εικόνα 5"/>
          <p:cNvPicPr>
            <a:picLocks noChangeAspect="1"/>
          </p:cNvPicPr>
          <p:nvPr/>
        </p:nvPicPr>
        <p:blipFill>
          <a:blip r:embed="rId5"/>
          <a:srcRect r="48195"/>
          <a:stretch>
            <a:fillRect/>
          </a:stretch>
        </p:blipFill>
        <p:spPr bwMode="auto">
          <a:xfrm>
            <a:off x="244475" y="4629150"/>
            <a:ext cx="2016125" cy="638175"/>
          </a:xfrm>
          <a:prstGeom prst="rect">
            <a:avLst/>
          </a:prstGeom>
          <a:noFill/>
          <a:ln w="9525">
            <a:noFill/>
            <a:miter lim="800000"/>
            <a:headEnd/>
            <a:tailEnd/>
          </a:ln>
        </p:spPr>
      </p:pic>
      <p:pic>
        <p:nvPicPr>
          <p:cNvPr id="13318" name="Εικόνα 7"/>
          <p:cNvPicPr>
            <a:picLocks noChangeAspect="1"/>
          </p:cNvPicPr>
          <p:nvPr/>
        </p:nvPicPr>
        <p:blipFill>
          <a:blip r:embed="rId5"/>
          <a:srcRect l="52237" t="3810" r="-407" b="-3810"/>
          <a:stretch>
            <a:fillRect/>
          </a:stretch>
        </p:blipFill>
        <p:spPr bwMode="auto">
          <a:xfrm>
            <a:off x="285720" y="5286388"/>
            <a:ext cx="1733550" cy="576263"/>
          </a:xfrm>
          <a:prstGeom prst="rect">
            <a:avLst/>
          </a:prstGeom>
          <a:noFill/>
          <a:ln w="9525">
            <a:noFill/>
            <a:miter lim="800000"/>
            <a:headEnd/>
            <a:tailEnd/>
          </a:ln>
        </p:spPr>
      </p:pic>
      <p:pic>
        <p:nvPicPr>
          <p:cNvPr id="13319" name="Εικόνα 10"/>
          <p:cNvPicPr>
            <a:picLocks noChangeAspect="1"/>
          </p:cNvPicPr>
          <p:nvPr/>
        </p:nvPicPr>
        <p:blipFill>
          <a:blip r:embed="rId6"/>
          <a:srcRect l="27602" t="6444" r="23444" b="4385"/>
          <a:stretch>
            <a:fillRect/>
          </a:stretch>
        </p:blipFill>
        <p:spPr bwMode="auto">
          <a:xfrm>
            <a:off x="3059113" y="1944688"/>
            <a:ext cx="5456237" cy="3448050"/>
          </a:xfrm>
          <a:prstGeom prst="rect">
            <a:avLst/>
          </a:prstGeom>
          <a:noFill/>
          <a:ln w="9525">
            <a:noFill/>
            <a:miter lim="800000"/>
            <a:headEnd/>
            <a:tailEnd/>
          </a:ln>
        </p:spPr>
      </p:pic>
      <p:sp>
        <p:nvSpPr>
          <p:cNvPr id="12" name="Υπότιτλος 2"/>
          <p:cNvSpPr txBox="1">
            <a:spLocks/>
          </p:cNvSpPr>
          <p:nvPr/>
        </p:nvSpPr>
        <p:spPr>
          <a:xfrm>
            <a:off x="3249613" y="1066800"/>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ΠΑΡΟΥΣΙΑΣΗ ΕΠΙΔΕΙΚΤΙΚΟΥ ΕΡΓΟΥ</a:t>
            </a:r>
          </a:p>
        </p:txBody>
      </p:sp>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30724"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30726"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30727"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a:solidFill>
                  <a:schemeClr val="bg2"/>
                </a:solidFill>
              </a:rPr>
              <a:t>ΠΡΟΤΕΙΝΟΜΕΝΕΣ </a:t>
            </a:r>
            <a:r>
              <a:rPr lang="el-GR" sz="2000" b="1" dirty="0" smtClean="0">
                <a:solidFill>
                  <a:schemeClr val="bg2"/>
                </a:solidFill>
              </a:rPr>
              <a:t>ΕΠΕΜΒΑΣΕΙΣ</a:t>
            </a:r>
            <a:endParaRPr lang="el-GR" sz="2000" b="1" dirty="0">
              <a:solidFill>
                <a:schemeClr val="bg2"/>
              </a:solidFill>
            </a:endParaRPr>
          </a:p>
        </p:txBody>
      </p:sp>
      <p:sp>
        <p:nvSpPr>
          <p:cNvPr id="2" name="TextBox 1"/>
          <p:cNvSpPr txBox="1"/>
          <p:nvPr/>
        </p:nvSpPr>
        <p:spPr>
          <a:xfrm>
            <a:off x="3438524" y="1857364"/>
            <a:ext cx="4848251" cy="2862322"/>
          </a:xfrm>
          <a:prstGeom prst="rect">
            <a:avLst/>
          </a:prstGeom>
          <a:noFill/>
        </p:spPr>
        <p:txBody>
          <a:bodyPr wrap="square">
            <a:spAutoFit/>
          </a:bodyPr>
          <a:lstStyle/>
          <a:p>
            <a:pPr algn="ctr" fontAlgn="auto">
              <a:spcBef>
                <a:spcPts val="0"/>
              </a:spcBef>
              <a:spcAft>
                <a:spcPts val="0"/>
              </a:spcAft>
              <a:defRPr/>
            </a:pPr>
            <a:r>
              <a:rPr lang="el-GR" dirty="0">
                <a:latin typeface="+mj-lt"/>
              </a:rPr>
              <a:t>ΟΙΚΟΔΟΜΙΚΕΣ ΕΡΓΑΣΙΕΣ</a:t>
            </a:r>
          </a:p>
          <a:p>
            <a:pPr algn="ctr" fontAlgn="auto">
              <a:spcBef>
                <a:spcPts val="0"/>
              </a:spcBef>
              <a:spcAft>
                <a:spcPts val="0"/>
              </a:spcAft>
              <a:buFont typeface="Arial" pitchFamily="34" charset="0"/>
              <a:buChar char="•"/>
              <a:defRPr/>
            </a:pPr>
            <a:r>
              <a:rPr lang="el-GR" dirty="0" smtClean="0">
                <a:latin typeface="+mj-lt"/>
              </a:rPr>
              <a:t>Θερμομόνωση δώματος </a:t>
            </a:r>
            <a:r>
              <a:rPr lang="el-GR" dirty="0" smtClean="0"/>
              <a:t>με πλάκες από </a:t>
            </a:r>
            <a:r>
              <a:rPr lang="el-GR" dirty="0" err="1" smtClean="0"/>
              <a:t>εξιλασμένη</a:t>
            </a:r>
            <a:r>
              <a:rPr lang="el-GR" dirty="0" smtClean="0"/>
              <a:t> πολυστερίνη</a:t>
            </a:r>
          </a:p>
          <a:p>
            <a:pPr algn="ctr" fontAlgn="auto">
              <a:spcBef>
                <a:spcPts val="0"/>
              </a:spcBef>
              <a:spcAft>
                <a:spcPts val="0"/>
              </a:spcAft>
              <a:buFont typeface="Arial" pitchFamily="34" charset="0"/>
              <a:buChar char="•"/>
              <a:defRPr/>
            </a:pPr>
            <a:r>
              <a:rPr lang="el-GR" dirty="0" smtClean="0"/>
              <a:t>Αντικατάσταση υαλοστασίων </a:t>
            </a:r>
          </a:p>
          <a:p>
            <a:pPr algn="ctr"/>
            <a:r>
              <a:rPr lang="el-GR" dirty="0" smtClean="0"/>
              <a:t>με διπλούς ενεργειακούς υαλοπίνακες</a:t>
            </a:r>
          </a:p>
          <a:p>
            <a:pPr algn="ctr">
              <a:buFont typeface="Arial" pitchFamily="34" charset="0"/>
              <a:buChar char="•"/>
            </a:pPr>
            <a:r>
              <a:rPr lang="el-GR" dirty="0" smtClean="0"/>
              <a:t>Αντικατάσταση ψευδοροφών</a:t>
            </a:r>
          </a:p>
          <a:p>
            <a:pPr algn="ctr"/>
            <a:r>
              <a:rPr lang="el-GR" dirty="0" smtClean="0"/>
              <a:t>με γυψοσανίδα και πλάκες ορυκτών ινών</a:t>
            </a:r>
          </a:p>
          <a:p>
            <a:pPr algn="ctr">
              <a:buFont typeface="Arial" pitchFamily="34" charset="0"/>
              <a:buChar char="•"/>
            </a:pPr>
            <a:r>
              <a:rPr lang="el-GR" dirty="0" smtClean="0"/>
              <a:t>Δημιουργία </a:t>
            </a:r>
            <a:r>
              <a:rPr lang="el-GR" dirty="0" err="1" smtClean="0"/>
              <a:t>πυροδιαμερισμάτων</a:t>
            </a:r>
            <a:endParaRPr lang="el-GR" dirty="0" smtClean="0"/>
          </a:p>
          <a:p>
            <a:pPr algn="ctr">
              <a:buFont typeface="Arial" pitchFamily="34" charset="0"/>
              <a:buChar char="•"/>
            </a:pPr>
            <a:r>
              <a:rPr lang="el-GR" dirty="0" smtClean="0"/>
              <a:t>Απαραίτητοι χρωματισμοί</a:t>
            </a:r>
          </a:p>
          <a:p>
            <a:pPr algn="ctr">
              <a:buFont typeface="Arial" pitchFamily="34" charset="0"/>
              <a:buChar char="•"/>
            </a:pPr>
            <a:endParaRPr lang="el-GR"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30724"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30726"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30727"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a:solidFill>
                  <a:schemeClr val="bg2"/>
                </a:solidFill>
              </a:rPr>
              <a:t>ΠΡΟΤΕΙΝΟΜΕΝΕΣ </a:t>
            </a:r>
            <a:r>
              <a:rPr lang="el-GR" sz="2000" b="1" dirty="0" smtClean="0">
                <a:solidFill>
                  <a:schemeClr val="bg2"/>
                </a:solidFill>
              </a:rPr>
              <a:t>ΕΠΕΜΒΑΣΕΙΣ</a:t>
            </a:r>
            <a:endParaRPr lang="el-GR" sz="2000" b="1" dirty="0">
              <a:solidFill>
                <a:schemeClr val="bg2"/>
              </a:solidFill>
            </a:endParaRPr>
          </a:p>
        </p:txBody>
      </p:sp>
      <p:sp>
        <p:nvSpPr>
          <p:cNvPr id="2" name="TextBox 1"/>
          <p:cNvSpPr txBox="1"/>
          <p:nvPr/>
        </p:nvSpPr>
        <p:spPr>
          <a:xfrm>
            <a:off x="3143240" y="1643050"/>
            <a:ext cx="5286412" cy="4524315"/>
          </a:xfrm>
          <a:prstGeom prst="rect">
            <a:avLst/>
          </a:prstGeom>
          <a:noFill/>
        </p:spPr>
        <p:txBody>
          <a:bodyPr wrap="square">
            <a:spAutoFit/>
          </a:bodyPr>
          <a:lstStyle/>
          <a:p>
            <a:pPr algn="ctr" fontAlgn="auto">
              <a:spcBef>
                <a:spcPts val="0"/>
              </a:spcBef>
              <a:spcAft>
                <a:spcPts val="0"/>
              </a:spcAft>
              <a:defRPr/>
            </a:pPr>
            <a:r>
              <a:rPr lang="el-GR" dirty="0" smtClean="0"/>
              <a:t>ΗΛΕΚΤΡΟΜΗΧΑΝΟΛΟΓΙΚΕΣ ΕΡΓΑΣΙΕΣ</a:t>
            </a:r>
          </a:p>
          <a:p>
            <a:pPr marL="285750" indent="-285750" algn="ctr" fontAlgn="auto">
              <a:spcBef>
                <a:spcPts val="0"/>
              </a:spcBef>
              <a:spcAft>
                <a:spcPts val="0"/>
              </a:spcAft>
              <a:buFont typeface="Arial" pitchFamily="34" charset="0"/>
              <a:buChar char="•"/>
              <a:defRPr/>
            </a:pPr>
            <a:r>
              <a:rPr lang="el-GR" dirty="0" smtClean="0"/>
              <a:t>Ριζική αναδιάρθρωση ηλεκτρολογικής εγκατάστασης (ισχυρά - ασθενή ρεύματα)</a:t>
            </a:r>
          </a:p>
          <a:p>
            <a:pPr marL="285750" indent="-285750" algn="ctr" fontAlgn="auto">
              <a:spcBef>
                <a:spcPts val="0"/>
              </a:spcBef>
              <a:spcAft>
                <a:spcPts val="0"/>
              </a:spcAft>
              <a:buFont typeface="Arial" pitchFamily="34" charset="0"/>
              <a:buChar char="•"/>
              <a:defRPr/>
            </a:pPr>
            <a:r>
              <a:rPr lang="el-GR" dirty="0" smtClean="0"/>
              <a:t>Αντικατάσταση Η/Ζ με μεγαλύτερο</a:t>
            </a:r>
          </a:p>
          <a:p>
            <a:pPr marL="285750" indent="-285750" algn="ctr" fontAlgn="auto">
              <a:spcBef>
                <a:spcPts val="0"/>
              </a:spcBef>
              <a:spcAft>
                <a:spcPts val="0"/>
              </a:spcAft>
              <a:buFont typeface="Arial" pitchFamily="34" charset="0"/>
              <a:buChar char="•"/>
              <a:defRPr/>
            </a:pPr>
            <a:r>
              <a:rPr lang="el-GR" dirty="0" smtClean="0"/>
              <a:t>Εγκατάσταση συστήματος κεντρικού UPS</a:t>
            </a:r>
          </a:p>
          <a:p>
            <a:pPr marL="285750" indent="-285750" algn="ctr" fontAlgn="auto">
              <a:spcBef>
                <a:spcPts val="0"/>
              </a:spcBef>
              <a:spcAft>
                <a:spcPts val="0"/>
              </a:spcAft>
              <a:buFont typeface="Arial" pitchFamily="34" charset="0"/>
              <a:buChar char="•"/>
              <a:defRPr/>
            </a:pPr>
            <a:r>
              <a:rPr lang="el-GR" dirty="0" smtClean="0"/>
              <a:t>Μείωση τιμής γείωσης / αντικεραυνική προστασία</a:t>
            </a:r>
          </a:p>
          <a:p>
            <a:pPr marL="285750" indent="-285750" algn="ctr" fontAlgn="auto">
              <a:spcBef>
                <a:spcPts val="0"/>
              </a:spcBef>
              <a:spcAft>
                <a:spcPts val="0"/>
              </a:spcAft>
              <a:buFont typeface="Arial" pitchFamily="34" charset="0"/>
              <a:buChar char="•"/>
              <a:defRPr/>
            </a:pPr>
            <a:r>
              <a:rPr lang="el-GR" dirty="0" smtClean="0"/>
              <a:t>Αντικατάσταση φωτισμού με συστήματα </a:t>
            </a:r>
            <a:r>
              <a:rPr lang="en-US" dirty="0" smtClean="0"/>
              <a:t>LED</a:t>
            </a:r>
            <a:endParaRPr lang="el-GR" dirty="0" smtClean="0"/>
          </a:p>
          <a:p>
            <a:pPr marL="285750" indent="-285750" algn="ctr" fontAlgn="auto">
              <a:spcBef>
                <a:spcPts val="0"/>
              </a:spcBef>
              <a:spcAft>
                <a:spcPts val="0"/>
              </a:spcAft>
              <a:buFont typeface="Arial" pitchFamily="34" charset="0"/>
              <a:buChar char="•"/>
              <a:defRPr/>
            </a:pPr>
            <a:r>
              <a:rPr lang="el-GR" dirty="0" smtClean="0"/>
              <a:t>Εγκατάσταση συστημάτων ασφαλείας </a:t>
            </a:r>
          </a:p>
          <a:p>
            <a:pPr marL="285750" indent="-285750" algn="ctr" fontAlgn="auto">
              <a:spcBef>
                <a:spcPts val="0"/>
              </a:spcBef>
              <a:spcAft>
                <a:spcPts val="0"/>
              </a:spcAft>
              <a:buFont typeface="Arial" pitchFamily="34" charset="0"/>
              <a:buChar char="•"/>
              <a:defRPr/>
            </a:pPr>
            <a:r>
              <a:rPr lang="el-GR" dirty="0" smtClean="0"/>
              <a:t>Εγκατάσταση αυτόνομου </a:t>
            </a:r>
            <a:r>
              <a:rPr lang="el-GR" dirty="0" err="1" smtClean="0"/>
              <a:t>φωτοβολταϊκού</a:t>
            </a:r>
            <a:r>
              <a:rPr lang="el-GR" dirty="0" smtClean="0"/>
              <a:t> στο δώμα  </a:t>
            </a:r>
          </a:p>
          <a:p>
            <a:pPr marL="285750" indent="-285750" algn="ctr" fontAlgn="auto">
              <a:spcBef>
                <a:spcPts val="0"/>
              </a:spcBef>
              <a:spcAft>
                <a:spcPts val="0"/>
              </a:spcAft>
              <a:buFont typeface="Arial" pitchFamily="34" charset="0"/>
              <a:buChar char="•"/>
              <a:defRPr/>
            </a:pPr>
            <a:r>
              <a:rPr lang="el-GR" dirty="0" smtClean="0"/>
              <a:t>Αναβάθμιση συστήματος ψύξης/θέρμανσης</a:t>
            </a:r>
          </a:p>
          <a:p>
            <a:pPr marL="285750" indent="-285750" algn="ctr" fontAlgn="auto">
              <a:spcBef>
                <a:spcPts val="0"/>
              </a:spcBef>
              <a:spcAft>
                <a:spcPts val="0"/>
              </a:spcAft>
              <a:buFont typeface="Arial" pitchFamily="34" charset="0"/>
              <a:buChar char="•"/>
              <a:defRPr/>
            </a:pPr>
            <a:r>
              <a:rPr lang="el-GR" dirty="0" smtClean="0"/>
              <a:t>Σύστημα αυτοματισμού </a:t>
            </a:r>
            <a:r>
              <a:rPr lang="en-US" dirty="0" smtClean="0"/>
              <a:t>KNX</a:t>
            </a:r>
            <a:r>
              <a:rPr lang="el-GR" dirty="0" smtClean="0"/>
              <a:t> (φωτισμός-θερμοκρασία-πυρανίχνευση-συναγερμός-</a:t>
            </a:r>
            <a:r>
              <a:rPr lang="el-GR" dirty="0" err="1" smtClean="0"/>
              <a:t>φωτοβολταϊκ</a:t>
            </a:r>
            <a:r>
              <a:rPr lang="el-GR" dirty="0" smtClean="0"/>
              <a:t>ό)</a:t>
            </a:r>
          </a:p>
          <a:p>
            <a:pPr algn="ctr"/>
            <a:endParaRPr lang="en-US" dirty="0" smtClean="0"/>
          </a:p>
          <a:p>
            <a:pPr algn="ctr">
              <a:buFont typeface="Arial" pitchFamily="34" charset="0"/>
              <a:buChar char="•"/>
            </a:pPr>
            <a:endParaRPr lang="el-GR"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30724"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30726"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30727"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a:solidFill>
                  <a:schemeClr val="bg2"/>
                </a:solidFill>
              </a:rPr>
              <a:t>ΠΡΟΤΕΙΝΟΜΕΝΕΣ </a:t>
            </a:r>
            <a:r>
              <a:rPr lang="el-GR" sz="2000" b="1" dirty="0" smtClean="0">
                <a:solidFill>
                  <a:schemeClr val="bg2"/>
                </a:solidFill>
              </a:rPr>
              <a:t>ΕΠΕΜΒΑΣΕΙΣ</a:t>
            </a:r>
            <a:endParaRPr lang="el-GR" sz="2000" b="1" dirty="0">
              <a:solidFill>
                <a:schemeClr val="bg2"/>
              </a:solidFill>
            </a:endParaRPr>
          </a:p>
        </p:txBody>
      </p:sp>
      <p:sp>
        <p:nvSpPr>
          <p:cNvPr id="2" name="TextBox 1"/>
          <p:cNvSpPr txBox="1"/>
          <p:nvPr/>
        </p:nvSpPr>
        <p:spPr>
          <a:xfrm>
            <a:off x="3143240" y="1643050"/>
            <a:ext cx="5286412" cy="2862322"/>
          </a:xfrm>
          <a:prstGeom prst="rect">
            <a:avLst/>
          </a:prstGeom>
          <a:noFill/>
        </p:spPr>
        <p:txBody>
          <a:bodyPr wrap="square">
            <a:spAutoFit/>
          </a:bodyPr>
          <a:lstStyle/>
          <a:p>
            <a:pPr algn="ctr" fontAlgn="auto">
              <a:spcBef>
                <a:spcPts val="0"/>
              </a:spcBef>
              <a:spcAft>
                <a:spcPts val="0"/>
              </a:spcAft>
              <a:defRPr/>
            </a:pPr>
            <a:r>
              <a:rPr lang="el-GR" dirty="0" smtClean="0"/>
              <a:t>ΦΩΤΟΒΟΛΤΑΪΚΟ ΣΥΣΤΗΜΑ</a:t>
            </a:r>
          </a:p>
          <a:p>
            <a:pPr algn="ctr">
              <a:buFont typeface="Arial" pitchFamily="34" charset="0"/>
              <a:buChar char="•"/>
            </a:pPr>
            <a:r>
              <a:rPr lang="el-GR" dirty="0" err="1" smtClean="0"/>
              <a:t>Φωτοβολταϊκά</a:t>
            </a:r>
            <a:r>
              <a:rPr lang="el-GR" dirty="0" smtClean="0"/>
              <a:t> στοιχεία συνολικής ισχύος 36 </a:t>
            </a:r>
            <a:r>
              <a:rPr lang="en-US" dirty="0" err="1" smtClean="0"/>
              <a:t>kWp</a:t>
            </a:r>
            <a:endParaRPr lang="el-GR" dirty="0" smtClean="0"/>
          </a:p>
          <a:p>
            <a:pPr algn="ctr">
              <a:buFont typeface="Arial" pitchFamily="34" charset="0"/>
              <a:buChar char="•"/>
            </a:pPr>
            <a:r>
              <a:rPr lang="el-GR" dirty="0" smtClean="0"/>
              <a:t>Μετρητές </a:t>
            </a:r>
            <a:r>
              <a:rPr lang="el-GR" dirty="0" smtClean="0">
                <a:latin typeface="+mj-lt"/>
              </a:rPr>
              <a:t>παραγωγής/κατανάλωσης ηλεκτρικού ρεύματος</a:t>
            </a:r>
          </a:p>
          <a:p>
            <a:pPr algn="ctr">
              <a:buFont typeface="Arial" pitchFamily="34" charset="0"/>
              <a:buChar char="•"/>
            </a:pPr>
            <a:r>
              <a:rPr lang="el-GR" dirty="0" smtClean="0">
                <a:latin typeface="+mj-lt"/>
              </a:rPr>
              <a:t>Διασύνδεση με το σύστημα ΚΝΧ</a:t>
            </a:r>
          </a:p>
          <a:p>
            <a:pPr algn="ctr">
              <a:buFont typeface="Arial" pitchFamily="34" charset="0"/>
              <a:buChar char="•"/>
            </a:pPr>
            <a:r>
              <a:rPr lang="el-GR" dirty="0" smtClean="0">
                <a:latin typeface="+mj-lt"/>
              </a:rPr>
              <a:t>Η/Υ και λογισμικό καταγραφής και απεικόνισης δεδομένων</a:t>
            </a:r>
          </a:p>
          <a:p>
            <a:pPr algn="ctr"/>
            <a:endParaRPr lang="el-GR" dirty="0" smtClean="0">
              <a:latin typeface="+mj-lt"/>
            </a:endParaRPr>
          </a:p>
          <a:p>
            <a:pPr algn="ctr"/>
            <a:endParaRPr lang="el-GR" dirty="0" smtClean="0">
              <a:latin typeface="+mj-lt"/>
            </a:endParaRPr>
          </a:p>
          <a:p>
            <a:pPr algn="ctr"/>
            <a:endParaRPr lang="el-GR" dirty="0">
              <a:latin typeface="+mj-lt"/>
            </a:endParaRPr>
          </a:p>
        </p:txBody>
      </p:sp>
      <p:sp>
        <p:nvSpPr>
          <p:cNvPr id="8" name="7 - Ορθογώνιο"/>
          <p:cNvSpPr/>
          <p:nvPr/>
        </p:nvSpPr>
        <p:spPr>
          <a:xfrm>
            <a:off x="3428992" y="3786190"/>
            <a:ext cx="4572000" cy="2031325"/>
          </a:xfrm>
          <a:prstGeom prst="rect">
            <a:avLst/>
          </a:prstGeom>
        </p:spPr>
        <p:txBody>
          <a:bodyPr>
            <a:spAutoFit/>
          </a:bodyPr>
          <a:lstStyle/>
          <a:p>
            <a:pPr algn="ctr"/>
            <a:r>
              <a:rPr lang="el-GR" dirty="0" smtClean="0"/>
              <a:t>Μέσα από το λογισμικό και την απεικόνιση του στην οθόνη, οι επισκέπτες θα έχουν την δυνατότητα να εξοικειωθούν με συστήματα παραγωγής ενέργειας από ΑΠΕ και να κατανοήσουν τον βαθμό εξοικονόμησης ενέργειας που πραγματοποιείται μέσω του συγκεκριμένου συστήματος.</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30724"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30726"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30727"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49613" y="981075"/>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a:solidFill>
                  <a:schemeClr val="bg2"/>
                </a:solidFill>
              </a:rPr>
              <a:t>ΠΡΟΤΕΙΝΟΜΕΝΕΣ </a:t>
            </a:r>
            <a:r>
              <a:rPr lang="el-GR" sz="2000" b="1" dirty="0" smtClean="0">
                <a:solidFill>
                  <a:schemeClr val="bg2"/>
                </a:solidFill>
              </a:rPr>
              <a:t>ΕΠΕΜΒΑΣΕΙΣ</a:t>
            </a:r>
            <a:endParaRPr lang="el-GR" sz="2000" b="1" dirty="0">
              <a:solidFill>
                <a:schemeClr val="bg2"/>
              </a:solidFill>
            </a:endParaRPr>
          </a:p>
        </p:txBody>
      </p:sp>
      <p:graphicFrame>
        <p:nvGraphicFramePr>
          <p:cNvPr id="9" name="8 - Πίνακας"/>
          <p:cNvGraphicFramePr>
            <a:graphicFrameLocks noGrp="1"/>
          </p:cNvGraphicFramePr>
          <p:nvPr/>
        </p:nvGraphicFramePr>
        <p:xfrm>
          <a:off x="3143240" y="2285992"/>
          <a:ext cx="5500726" cy="3205704"/>
        </p:xfrm>
        <a:graphic>
          <a:graphicData uri="http://schemas.openxmlformats.org/drawingml/2006/table">
            <a:tbl>
              <a:tblPr/>
              <a:tblGrid>
                <a:gridCol w="3957839"/>
                <a:gridCol w="1542887"/>
              </a:tblGrid>
              <a:tr h="676450">
                <a:tc>
                  <a:txBody>
                    <a:bodyPr/>
                    <a:lstStyle/>
                    <a:p>
                      <a:pPr>
                        <a:lnSpc>
                          <a:spcPct val="115000"/>
                        </a:lnSpc>
                        <a:spcAft>
                          <a:spcPts val="1000"/>
                        </a:spcAft>
                      </a:pPr>
                      <a:r>
                        <a:rPr lang="el-GR" sz="1800" kern="50" dirty="0">
                          <a:solidFill>
                            <a:schemeClr val="bg1"/>
                          </a:solidFill>
                          <a:latin typeface="Calibri"/>
                          <a:ea typeface="SimSun"/>
                          <a:cs typeface="Arial"/>
                        </a:rPr>
                        <a:t>Υφιστάμενη ετήσια </a:t>
                      </a:r>
                      <a:r>
                        <a:rPr lang="el-GR" sz="1800" kern="50" dirty="0" smtClean="0">
                          <a:solidFill>
                            <a:schemeClr val="bg1"/>
                          </a:solidFill>
                          <a:latin typeface="Calibri"/>
                          <a:ea typeface="SimSun"/>
                          <a:cs typeface="Arial"/>
                        </a:rPr>
                        <a:t>κατανάλωση </a:t>
                      </a:r>
                      <a:r>
                        <a:rPr lang="el-GR" sz="1800" kern="50" dirty="0">
                          <a:solidFill>
                            <a:schemeClr val="bg1"/>
                          </a:solidFill>
                          <a:latin typeface="Calibri"/>
                          <a:ea typeface="SimSun"/>
                          <a:cs typeface="Arial"/>
                        </a:rPr>
                        <a:t>ηλεκτρικής ενέργειας  </a:t>
                      </a:r>
                      <a:r>
                        <a:rPr lang="el-GR" sz="1800" kern="50" dirty="0" smtClean="0">
                          <a:solidFill>
                            <a:schemeClr val="bg1"/>
                          </a:solidFill>
                          <a:latin typeface="Calibri"/>
                          <a:ea typeface="SimSun"/>
                          <a:cs typeface="Arial"/>
                        </a:rPr>
                        <a:t>(μέτρηση </a:t>
                      </a:r>
                      <a:r>
                        <a:rPr lang="el-GR" sz="1800" kern="50" dirty="0" smtClean="0">
                          <a:solidFill>
                            <a:schemeClr val="bg1"/>
                          </a:solidFill>
                          <a:latin typeface="+mj-lt"/>
                          <a:ea typeface="SimSun"/>
                          <a:cs typeface="Arial"/>
                        </a:rPr>
                        <a:t>2015)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indent="0" algn="r" defTabSz="914400" rtl="0" eaLnBrk="1" fontAlgn="auto" latinLnBrk="0" hangingPunct="1">
                        <a:lnSpc>
                          <a:spcPct val="115000"/>
                        </a:lnSpc>
                        <a:spcBef>
                          <a:spcPts val="0"/>
                        </a:spcBef>
                        <a:spcAft>
                          <a:spcPts val="1000"/>
                        </a:spcAft>
                        <a:buClrTx/>
                        <a:buSzTx/>
                        <a:buFontTx/>
                        <a:buNone/>
                        <a:tabLst/>
                        <a:defRPr/>
                      </a:pPr>
                      <a:r>
                        <a:rPr lang="el-GR" sz="1800" kern="50" dirty="0" smtClean="0">
                          <a:solidFill>
                            <a:schemeClr val="bg1"/>
                          </a:solidFill>
                          <a:latin typeface="Calibri"/>
                          <a:ea typeface="SimSun"/>
                          <a:cs typeface="Arial"/>
                        </a:rPr>
                        <a:t>159.280 [</a:t>
                      </a:r>
                      <a:r>
                        <a:rPr lang="en-US" sz="1800" kern="50" dirty="0" smtClean="0">
                          <a:solidFill>
                            <a:schemeClr val="bg1"/>
                          </a:solidFill>
                          <a:latin typeface="Calibri"/>
                          <a:ea typeface="SimSun"/>
                          <a:cs typeface="Arial"/>
                        </a:rPr>
                        <a:t>kWh</a:t>
                      </a:r>
                      <a:r>
                        <a:rPr lang="el-GR" sz="1800" kern="50" dirty="0" smtClean="0">
                          <a:solidFill>
                            <a:schemeClr val="bg1"/>
                          </a:solidFill>
                          <a:latin typeface="Calibri"/>
                          <a:ea typeface="SimSun"/>
                          <a:cs typeface="Arial"/>
                        </a:rPr>
                        <a:t>]</a:t>
                      </a:r>
                      <a:endParaRPr lang="el-GR" sz="1200" kern="50" dirty="0">
                        <a:solidFill>
                          <a:schemeClr val="bg1"/>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450">
                <a:tc>
                  <a:txBody>
                    <a:bodyPr/>
                    <a:lstStyle/>
                    <a:p>
                      <a:pPr>
                        <a:lnSpc>
                          <a:spcPct val="115000"/>
                        </a:lnSpc>
                        <a:spcAft>
                          <a:spcPts val="1000"/>
                        </a:spcAft>
                      </a:pPr>
                      <a:r>
                        <a:rPr lang="el-GR" sz="1800" kern="50" dirty="0">
                          <a:solidFill>
                            <a:schemeClr val="bg1"/>
                          </a:solidFill>
                          <a:latin typeface="Calibri"/>
                          <a:ea typeface="SimSun"/>
                          <a:cs typeface="Arial"/>
                        </a:rPr>
                        <a:t>Ετήσια παραγωγή ηλεκτρικής ενέργειας από Α.Π.Ε</a:t>
                      </a:r>
                      <a:r>
                        <a:rPr lang="el-GR" sz="1800" kern="50" dirty="0" smtClean="0">
                          <a:solidFill>
                            <a:schemeClr val="bg1"/>
                          </a:solidFill>
                          <a:latin typeface="Calibri"/>
                          <a:ea typeface="SimSun"/>
                          <a:cs typeface="Arial"/>
                        </a:rPr>
                        <a:t>.</a:t>
                      </a:r>
                      <a:endParaRPr lang="el-GR" sz="1200" kern="50" dirty="0">
                        <a:solidFill>
                          <a:schemeClr val="bg1"/>
                        </a:solidFill>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indent="0" algn="r" defTabSz="914400" rtl="0" eaLnBrk="1" fontAlgn="auto" latinLnBrk="0" hangingPunct="1">
                        <a:lnSpc>
                          <a:spcPct val="115000"/>
                        </a:lnSpc>
                        <a:spcBef>
                          <a:spcPts val="0"/>
                        </a:spcBef>
                        <a:spcAft>
                          <a:spcPts val="1000"/>
                        </a:spcAft>
                        <a:buClrTx/>
                        <a:buSzTx/>
                        <a:buFontTx/>
                        <a:buNone/>
                        <a:tabLst/>
                        <a:defRPr/>
                      </a:pPr>
                      <a:r>
                        <a:rPr lang="el-GR" sz="1800" kern="50" dirty="0" smtClean="0">
                          <a:solidFill>
                            <a:schemeClr val="bg1"/>
                          </a:solidFill>
                          <a:latin typeface="Calibri"/>
                          <a:ea typeface="SimSun"/>
                          <a:cs typeface="Arial"/>
                        </a:rPr>
                        <a:t>51.300 </a:t>
                      </a:r>
                      <a:r>
                        <a:rPr lang="en-US" sz="1800" kern="50" dirty="0" smtClean="0">
                          <a:solidFill>
                            <a:schemeClr val="bg1"/>
                          </a:solidFill>
                          <a:latin typeface="Calibri"/>
                          <a:ea typeface="SimSun"/>
                          <a:cs typeface="Arial"/>
                        </a:rPr>
                        <a:t>[kWh]</a:t>
                      </a:r>
                      <a:endParaRPr lang="el-GR" sz="1200" kern="50" dirty="0">
                        <a:solidFill>
                          <a:schemeClr val="bg1"/>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363">
                <a:tc>
                  <a:txBody>
                    <a:bodyPr/>
                    <a:lstStyle/>
                    <a:p>
                      <a:pPr>
                        <a:lnSpc>
                          <a:spcPct val="115000"/>
                        </a:lnSpc>
                        <a:spcAft>
                          <a:spcPts val="1000"/>
                        </a:spcAft>
                      </a:pPr>
                      <a:r>
                        <a:rPr lang="el-GR" sz="1800" kern="50" dirty="0">
                          <a:solidFill>
                            <a:schemeClr val="bg1"/>
                          </a:solidFill>
                          <a:latin typeface="Calibri"/>
                          <a:ea typeface="SimSun"/>
                          <a:cs typeface="Arial"/>
                        </a:rPr>
                        <a:t>Ποσοστό </a:t>
                      </a:r>
                      <a:r>
                        <a:rPr lang="el-GR" sz="1800" kern="50" dirty="0" smtClean="0">
                          <a:solidFill>
                            <a:schemeClr val="bg1"/>
                          </a:solidFill>
                          <a:latin typeface="Calibri"/>
                          <a:ea typeface="SimSun"/>
                          <a:cs typeface="Arial"/>
                        </a:rPr>
                        <a:t>παραγωγής ηλεκτρικής ενέργειας </a:t>
                      </a:r>
                      <a:r>
                        <a:rPr lang="el-GR" sz="1800" kern="50" dirty="0">
                          <a:solidFill>
                            <a:schemeClr val="bg1"/>
                          </a:solidFill>
                          <a:latin typeface="Calibri"/>
                          <a:ea typeface="SimSun"/>
                          <a:cs typeface="Arial"/>
                        </a:rPr>
                        <a:t>από Α.Π.Ε. ως προς την υφιστάμενη </a:t>
                      </a:r>
                      <a:r>
                        <a:rPr lang="el-GR" sz="1800" kern="50" dirty="0" smtClean="0">
                          <a:solidFill>
                            <a:schemeClr val="bg1"/>
                          </a:solidFill>
                          <a:latin typeface="Calibri"/>
                          <a:ea typeface="SimSun"/>
                          <a:cs typeface="Arial"/>
                        </a:rPr>
                        <a:t>κατανάλωση</a:t>
                      </a:r>
                      <a:endParaRPr lang="el-GR" sz="1200" kern="50" dirty="0">
                        <a:solidFill>
                          <a:schemeClr val="bg1"/>
                        </a:solidFill>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r">
                        <a:lnSpc>
                          <a:spcPct val="115000"/>
                        </a:lnSpc>
                        <a:spcAft>
                          <a:spcPts val="1000"/>
                        </a:spcAft>
                      </a:pPr>
                      <a:r>
                        <a:rPr lang="el-GR" sz="1800" kern="50" dirty="0" smtClean="0">
                          <a:solidFill>
                            <a:schemeClr val="bg1"/>
                          </a:solidFill>
                          <a:latin typeface="Calibri"/>
                          <a:ea typeface="SimSun"/>
                          <a:cs typeface="Arial"/>
                        </a:rPr>
                        <a:t>32,2 % </a:t>
                      </a:r>
                      <a:endParaRPr lang="el-GR" sz="1200" kern="50" dirty="0">
                        <a:solidFill>
                          <a:schemeClr val="bg1"/>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281">
                <a:tc>
                  <a:txBody>
                    <a:bodyPr/>
                    <a:lstStyle/>
                    <a:p>
                      <a:pPr>
                        <a:lnSpc>
                          <a:spcPct val="115000"/>
                        </a:lnSpc>
                        <a:spcAft>
                          <a:spcPts val="1000"/>
                        </a:spcAft>
                      </a:pPr>
                      <a:r>
                        <a:rPr lang="el-GR" sz="1800" kern="50" dirty="0">
                          <a:solidFill>
                            <a:schemeClr val="bg1"/>
                          </a:solidFill>
                          <a:latin typeface="Calibri"/>
                          <a:ea typeface="SimSun"/>
                          <a:cs typeface="Arial"/>
                        </a:rPr>
                        <a:t>Ετήσια μείωση εκπεμπόμενων ρύπων CO</a:t>
                      </a:r>
                      <a:r>
                        <a:rPr lang="el-GR" sz="1800" kern="50" baseline="-25000" dirty="0">
                          <a:solidFill>
                            <a:schemeClr val="bg1"/>
                          </a:solidFill>
                          <a:latin typeface="Calibri"/>
                          <a:ea typeface="SimSun"/>
                          <a:cs typeface="Arial"/>
                        </a:rPr>
                        <a:t>2</a:t>
                      </a:r>
                      <a:r>
                        <a:rPr lang="el-GR" sz="1800" kern="50" dirty="0">
                          <a:solidFill>
                            <a:schemeClr val="bg1"/>
                          </a:solidFill>
                          <a:latin typeface="Calibri"/>
                          <a:ea typeface="SimSun"/>
                          <a:cs typeface="Arial"/>
                        </a:rPr>
                        <a:t> λόγω παραγωγής ηλεκτρικής ενέργειας από </a:t>
                      </a:r>
                      <a:r>
                        <a:rPr lang="el-GR" sz="1800" kern="50" dirty="0" smtClean="0">
                          <a:solidFill>
                            <a:schemeClr val="bg1"/>
                          </a:solidFill>
                          <a:latin typeface="Calibri"/>
                          <a:ea typeface="SimSun"/>
                          <a:cs typeface="Arial"/>
                        </a:rPr>
                        <a:t>Α.Π.Ε.</a:t>
                      </a:r>
                      <a:endParaRPr lang="el-GR" sz="1200" kern="50" dirty="0">
                        <a:solidFill>
                          <a:schemeClr val="bg1"/>
                        </a:solidFill>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r">
                        <a:lnSpc>
                          <a:spcPct val="115000"/>
                        </a:lnSpc>
                        <a:spcAft>
                          <a:spcPts val="1000"/>
                        </a:spcAft>
                      </a:pPr>
                      <a:r>
                        <a:rPr lang="el-GR" sz="1800" kern="50" dirty="0" smtClean="0">
                          <a:solidFill>
                            <a:schemeClr val="bg1"/>
                          </a:solidFill>
                          <a:latin typeface="Calibri"/>
                          <a:ea typeface="SimSun"/>
                          <a:cs typeface="Arial"/>
                        </a:rPr>
                        <a:t>147,13 [</a:t>
                      </a:r>
                      <a:r>
                        <a:rPr lang="en-US" sz="1800" kern="50" dirty="0" err="1" smtClean="0">
                          <a:solidFill>
                            <a:schemeClr val="bg1"/>
                          </a:solidFill>
                          <a:latin typeface="Calibri"/>
                          <a:ea typeface="SimSun"/>
                          <a:cs typeface="Arial"/>
                        </a:rPr>
                        <a:t>tn</a:t>
                      </a:r>
                      <a:r>
                        <a:rPr lang="en-US" sz="1800" kern="50" dirty="0" smtClean="0">
                          <a:solidFill>
                            <a:schemeClr val="bg1"/>
                          </a:solidFill>
                          <a:latin typeface="Calibri"/>
                          <a:ea typeface="SimSun"/>
                          <a:cs typeface="Arial"/>
                        </a:rPr>
                        <a:t>]</a:t>
                      </a:r>
                      <a:endParaRPr lang="el-GR" sz="1200" kern="50" dirty="0">
                        <a:solidFill>
                          <a:schemeClr val="bg1"/>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457056" tIns="15235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Calibri" pitchFamily="34" charset="0"/>
                <a:cs typeface="Calibri" pitchFamily="34" charset="0"/>
              </a:rPr>
              <a:t>Πίνακας 8 :  : Ποσοστό εξοικονόμησης ηλεκτρικής ενέργειας και μείωση εκπεμπόμενων ρύπων.</a:t>
            </a:r>
            <a:endParaRPr kumimoji="0" lang="hi-IN" sz="1300" b="1" i="0" u="none" strike="noStrike" cap="none" normalizeH="0" baseline="0" smtClean="0">
              <a:ln>
                <a:noFill/>
              </a:ln>
              <a:solidFill>
                <a:schemeClr val="tx1"/>
              </a:solidFill>
              <a:effectLst/>
              <a:latin typeface="Cambria" pitchFamily="18" charset="0"/>
              <a:cs typeface="Mang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i-IN"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
          <p:cNvSpPr txBox="1"/>
          <p:nvPr/>
        </p:nvSpPr>
        <p:spPr>
          <a:xfrm>
            <a:off x="3500430" y="1714488"/>
            <a:ext cx="4500594" cy="369332"/>
          </a:xfrm>
          <a:prstGeom prst="rect">
            <a:avLst/>
          </a:prstGeom>
          <a:noFill/>
        </p:spPr>
        <p:txBody>
          <a:bodyPr wrap="square">
            <a:spAutoFit/>
          </a:bodyPr>
          <a:lstStyle/>
          <a:p>
            <a:pPr algn="ctr" fontAlgn="auto">
              <a:spcBef>
                <a:spcPts val="0"/>
              </a:spcBef>
              <a:spcAft>
                <a:spcPts val="0"/>
              </a:spcAft>
              <a:defRPr/>
            </a:pPr>
            <a:r>
              <a:rPr lang="el-GR" dirty="0" smtClean="0"/>
              <a:t>ΟΝΟΜΑΣΤΙΚΗ ΑΠΟΔΟΣΗ Φ/Β</a:t>
            </a:r>
            <a:endParaRPr lang="el-GR"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32772"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32774"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32775"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2" name="TextBox 1"/>
          <p:cNvSpPr txBox="1"/>
          <p:nvPr/>
        </p:nvSpPr>
        <p:spPr>
          <a:xfrm>
            <a:off x="3071802" y="1500174"/>
            <a:ext cx="5310188" cy="400110"/>
          </a:xfrm>
          <a:prstGeom prst="rect">
            <a:avLst/>
          </a:prstGeom>
          <a:noFill/>
        </p:spPr>
        <p:txBody>
          <a:bodyPr>
            <a:spAutoFit/>
          </a:bodyPr>
          <a:lstStyle/>
          <a:p>
            <a:pPr marL="285750" indent="-285750" algn="ctr"/>
            <a:r>
              <a:rPr lang="el-GR" sz="2000" b="1" dirty="0" smtClean="0">
                <a:solidFill>
                  <a:schemeClr val="accent1">
                    <a:lumMod val="75000"/>
                  </a:schemeClr>
                </a:solidFill>
              </a:rPr>
              <a:t>ΣΑΣ ΕΥΧΑΡΙΣΤΟΥΜΕ</a:t>
            </a:r>
            <a:endParaRPr lang="el-GR" dirty="0"/>
          </a:p>
        </p:txBody>
      </p:sp>
      <p:sp>
        <p:nvSpPr>
          <p:cNvPr id="10" name="TextBox 1"/>
          <p:cNvSpPr txBox="1"/>
          <p:nvPr/>
        </p:nvSpPr>
        <p:spPr>
          <a:xfrm>
            <a:off x="3143240" y="4357694"/>
            <a:ext cx="5310188" cy="2339102"/>
          </a:xfrm>
          <a:prstGeom prst="rect">
            <a:avLst/>
          </a:prstGeom>
          <a:noFill/>
        </p:spPr>
        <p:txBody>
          <a:bodyPr>
            <a:spAutoFit/>
          </a:bodyPr>
          <a:lstStyle/>
          <a:p>
            <a:pPr marL="285750" indent="-285750"/>
            <a:r>
              <a:rPr lang="el-GR" sz="1600" b="1" dirty="0" smtClean="0">
                <a:solidFill>
                  <a:schemeClr val="accent1">
                    <a:lumMod val="75000"/>
                  </a:schemeClr>
                </a:solidFill>
              </a:rPr>
              <a:t>Σύνταξη: Ομάδα Εργασίας </a:t>
            </a:r>
            <a:r>
              <a:rPr lang="en-US" sz="1600" b="1" dirty="0" err="1" smtClean="0">
                <a:solidFill>
                  <a:schemeClr val="accent1">
                    <a:lumMod val="75000"/>
                  </a:schemeClr>
                </a:solidFill>
              </a:rPr>
              <a:t>Stratenergy</a:t>
            </a:r>
            <a:r>
              <a:rPr lang="en-US" sz="1600" b="1" dirty="0" smtClean="0">
                <a:solidFill>
                  <a:schemeClr val="accent1">
                    <a:lumMod val="75000"/>
                  </a:schemeClr>
                </a:solidFill>
              </a:rPr>
              <a:t> </a:t>
            </a:r>
            <a:r>
              <a:rPr lang="el-GR" sz="1600" b="1" dirty="0" smtClean="0">
                <a:solidFill>
                  <a:schemeClr val="accent1">
                    <a:lumMod val="75000"/>
                  </a:schemeClr>
                </a:solidFill>
              </a:rPr>
              <a:t>Δ4</a:t>
            </a:r>
          </a:p>
          <a:p>
            <a:pPr marL="285750" indent="-285750" algn="r"/>
            <a:r>
              <a:rPr lang="el-GR" sz="1600" b="1" dirty="0" err="1" smtClean="0">
                <a:solidFill>
                  <a:schemeClr val="accent1">
                    <a:lumMod val="75000"/>
                  </a:schemeClr>
                </a:solidFill>
              </a:rPr>
              <a:t>Σμυρνάκη</a:t>
            </a:r>
            <a:r>
              <a:rPr lang="el-GR" sz="1600" b="1" dirty="0" smtClean="0">
                <a:solidFill>
                  <a:schemeClr val="accent1">
                    <a:lumMod val="75000"/>
                  </a:schemeClr>
                </a:solidFill>
              </a:rPr>
              <a:t> Μαρία, </a:t>
            </a:r>
            <a:r>
              <a:rPr lang="el-GR" sz="1600" b="1" dirty="0" err="1" smtClean="0">
                <a:solidFill>
                  <a:schemeClr val="accent1">
                    <a:lumMod val="75000"/>
                  </a:schemeClr>
                </a:solidFill>
              </a:rPr>
              <a:t>Ηλ</a:t>
            </a:r>
            <a:r>
              <a:rPr lang="el-GR" sz="1600" b="1" dirty="0" smtClean="0">
                <a:solidFill>
                  <a:schemeClr val="accent1">
                    <a:lumMod val="75000"/>
                  </a:schemeClr>
                </a:solidFill>
              </a:rPr>
              <a:t>/</a:t>
            </a:r>
            <a:r>
              <a:rPr lang="el-GR" sz="1600" b="1" dirty="0" err="1" smtClean="0">
                <a:solidFill>
                  <a:schemeClr val="accent1">
                    <a:lumMod val="75000"/>
                  </a:schemeClr>
                </a:solidFill>
              </a:rPr>
              <a:t>γος</a:t>
            </a:r>
            <a:r>
              <a:rPr lang="el-GR" sz="1600" b="1" dirty="0" smtClean="0">
                <a:solidFill>
                  <a:schemeClr val="accent1">
                    <a:lumMod val="75000"/>
                  </a:schemeClr>
                </a:solidFill>
              </a:rPr>
              <a:t> </a:t>
            </a:r>
            <a:r>
              <a:rPr lang="el-GR" sz="1600" b="1" dirty="0" err="1" smtClean="0">
                <a:solidFill>
                  <a:schemeClr val="accent1">
                    <a:lumMod val="75000"/>
                  </a:schemeClr>
                </a:solidFill>
              </a:rPr>
              <a:t>Μηχ</a:t>
            </a:r>
            <a:r>
              <a:rPr lang="el-GR" sz="1600" b="1" dirty="0" smtClean="0">
                <a:solidFill>
                  <a:schemeClr val="accent1">
                    <a:lumMod val="75000"/>
                  </a:schemeClr>
                </a:solidFill>
              </a:rPr>
              <a:t>/</a:t>
            </a:r>
            <a:r>
              <a:rPr lang="el-GR" sz="1600" b="1" dirty="0" err="1" smtClean="0">
                <a:solidFill>
                  <a:schemeClr val="accent1">
                    <a:lumMod val="75000"/>
                  </a:schemeClr>
                </a:solidFill>
              </a:rPr>
              <a:t>κός</a:t>
            </a:r>
            <a:endParaRPr lang="el-GR" sz="1600" b="1" dirty="0" smtClean="0">
              <a:solidFill>
                <a:schemeClr val="accent1">
                  <a:lumMod val="75000"/>
                </a:schemeClr>
              </a:solidFill>
            </a:endParaRPr>
          </a:p>
          <a:p>
            <a:pPr marL="285750" indent="-285750" algn="r"/>
            <a:r>
              <a:rPr lang="el-GR" sz="1600" b="1" dirty="0" smtClean="0">
                <a:solidFill>
                  <a:schemeClr val="accent1">
                    <a:lumMod val="75000"/>
                  </a:schemeClr>
                </a:solidFill>
              </a:rPr>
              <a:t>Τζαγκαράκη Ελένη, Αρχιτέκτονας </a:t>
            </a:r>
            <a:r>
              <a:rPr lang="el-GR" sz="1600" b="1" dirty="0" err="1" smtClean="0">
                <a:solidFill>
                  <a:schemeClr val="accent1">
                    <a:lumMod val="75000"/>
                  </a:schemeClr>
                </a:solidFill>
              </a:rPr>
              <a:t>Μηχ</a:t>
            </a:r>
            <a:r>
              <a:rPr lang="el-GR" sz="1600" b="1" dirty="0" smtClean="0">
                <a:solidFill>
                  <a:schemeClr val="accent1">
                    <a:lumMod val="75000"/>
                  </a:schemeClr>
                </a:solidFill>
              </a:rPr>
              <a:t>/</a:t>
            </a:r>
            <a:r>
              <a:rPr lang="el-GR" sz="1600" b="1" dirty="0" err="1" smtClean="0">
                <a:solidFill>
                  <a:schemeClr val="accent1">
                    <a:lumMod val="75000"/>
                  </a:schemeClr>
                </a:solidFill>
              </a:rPr>
              <a:t>κός</a:t>
            </a:r>
            <a:endParaRPr lang="el-GR" sz="1600" b="1" dirty="0" smtClean="0">
              <a:solidFill>
                <a:schemeClr val="accent1">
                  <a:lumMod val="75000"/>
                </a:schemeClr>
              </a:solidFill>
            </a:endParaRPr>
          </a:p>
          <a:p>
            <a:pPr marL="285750" indent="-285750" algn="r"/>
            <a:r>
              <a:rPr lang="el-GR" sz="1600" b="1" dirty="0" err="1" smtClean="0">
                <a:solidFill>
                  <a:schemeClr val="accent1">
                    <a:lumMod val="75000"/>
                  </a:schemeClr>
                </a:solidFill>
              </a:rPr>
              <a:t>Κελέση</a:t>
            </a:r>
            <a:r>
              <a:rPr lang="el-GR" sz="1600" b="1" dirty="0" smtClean="0">
                <a:solidFill>
                  <a:schemeClr val="accent1">
                    <a:lumMod val="75000"/>
                  </a:schemeClr>
                </a:solidFill>
              </a:rPr>
              <a:t> Αθηνά, </a:t>
            </a:r>
            <a:r>
              <a:rPr lang="el-GR" sz="1600" b="1" dirty="0" err="1" smtClean="0">
                <a:solidFill>
                  <a:schemeClr val="accent1">
                    <a:lumMod val="75000"/>
                  </a:schemeClr>
                </a:solidFill>
              </a:rPr>
              <a:t>Πολ</a:t>
            </a:r>
            <a:r>
              <a:rPr lang="el-GR" sz="1600" b="1" dirty="0" smtClean="0">
                <a:solidFill>
                  <a:schemeClr val="accent1">
                    <a:lumMod val="75000"/>
                  </a:schemeClr>
                </a:solidFill>
              </a:rPr>
              <a:t>/</a:t>
            </a:r>
            <a:r>
              <a:rPr lang="el-GR" sz="1600" b="1" dirty="0" err="1" smtClean="0">
                <a:solidFill>
                  <a:schemeClr val="accent1">
                    <a:lumMod val="75000"/>
                  </a:schemeClr>
                </a:solidFill>
              </a:rPr>
              <a:t>κός</a:t>
            </a:r>
            <a:r>
              <a:rPr lang="el-GR" sz="1600" b="1" dirty="0" smtClean="0">
                <a:solidFill>
                  <a:schemeClr val="accent1">
                    <a:lumMod val="75000"/>
                  </a:schemeClr>
                </a:solidFill>
              </a:rPr>
              <a:t> </a:t>
            </a:r>
            <a:r>
              <a:rPr lang="el-GR" sz="1600" b="1" dirty="0" err="1" smtClean="0">
                <a:solidFill>
                  <a:schemeClr val="accent1">
                    <a:lumMod val="75000"/>
                  </a:schemeClr>
                </a:solidFill>
              </a:rPr>
              <a:t>Μηχ</a:t>
            </a:r>
            <a:r>
              <a:rPr lang="el-GR" sz="1600" b="1" dirty="0" smtClean="0">
                <a:solidFill>
                  <a:schemeClr val="accent1">
                    <a:lumMod val="75000"/>
                  </a:schemeClr>
                </a:solidFill>
              </a:rPr>
              <a:t>/</a:t>
            </a:r>
            <a:r>
              <a:rPr lang="el-GR" sz="1600" b="1" dirty="0" err="1" smtClean="0">
                <a:solidFill>
                  <a:schemeClr val="accent1">
                    <a:lumMod val="75000"/>
                  </a:schemeClr>
                </a:solidFill>
              </a:rPr>
              <a:t>κός</a:t>
            </a:r>
            <a:endParaRPr lang="el-GR" sz="1600" b="1" dirty="0" smtClean="0">
              <a:solidFill>
                <a:schemeClr val="accent1">
                  <a:lumMod val="75000"/>
                </a:schemeClr>
              </a:solidFill>
            </a:endParaRPr>
          </a:p>
          <a:p>
            <a:pPr marL="285750" indent="-285750" algn="r"/>
            <a:r>
              <a:rPr lang="el-GR" sz="1600" b="1" dirty="0" err="1" smtClean="0">
                <a:solidFill>
                  <a:schemeClr val="accent1">
                    <a:lumMod val="75000"/>
                  </a:schemeClr>
                </a:solidFill>
              </a:rPr>
              <a:t>Σπιθάκης</a:t>
            </a:r>
            <a:r>
              <a:rPr lang="el-GR" sz="1600" b="1" dirty="0" smtClean="0">
                <a:solidFill>
                  <a:schemeClr val="accent1">
                    <a:lumMod val="75000"/>
                  </a:schemeClr>
                </a:solidFill>
              </a:rPr>
              <a:t> Εμμανουήλ, </a:t>
            </a:r>
            <a:r>
              <a:rPr lang="el-GR" sz="1600" b="1" dirty="0" err="1" smtClean="0">
                <a:solidFill>
                  <a:schemeClr val="accent1">
                    <a:lumMod val="75000"/>
                  </a:schemeClr>
                </a:solidFill>
              </a:rPr>
              <a:t>Ηλ</a:t>
            </a:r>
            <a:r>
              <a:rPr lang="el-GR" sz="1600" b="1" dirty="0" smtClean="0">
                <a:solidFill>
                  <a:schemeClr val="accent1">
                    <a:lumMod val="75000"/>
                  </a:schemeClr>
                </a:solidFill>
              </a:rPr>
              <a:t>/</a:t>
            </a:r>
            <a:r>
              <a:rPr lang="el-GR" sz="1600" b="1" dirty="0" err="1" smtClean="0">
                <a:solidFill>
                  <a:schemeClr val="accent1">
                    <a:lumMod val="75000"/>
                  </a:schemeClr>
                </a:solidFill>
              </a:rPr>
              <a:t>γος</a:t>
            </a:r>
            <a:r>
              <a:rPr lang="el-GR" sz="1600" b="1" dirty="0" smtClean="0">
                <a:solidFill>
                  <a:schemeClr val="accent1">
                    <a:lumMod val="75000"/>
                  </a:schemeClr>
                </a:solidFill>
              </a:rPr>
              <a:t> </a:t>
            </a:r>
            <a:r>
              <a:rPr lang="el-GR" sz="1600" b="1" dirty="0" err="1" smtClean="0">
                <a:solidFill>
                  <a:schemeClr val="accent1">
                    <a:lumMod val="75000"/>
                  </a:schemeClr>
                </a:solidFill>
              </a:rPr>
              <a:t>Μηχ</a:t>
            </a:r>
            <a:r>
              <a:rPr lang="el-GR" sz="1600" b="1" dirty="0" smtClean="0">
                <a:solidFill>
                  <a:schemeClr val="accent1">
                    <a:lumMod val="75000"/>
                  </a:schemeClr>
                </a:solidFill>
              </a:rPr>
              <a:t>/</a:t>
            </a:r>
            <a:r>
              <a:rPr lang="el-GR" sz="1600" b="1" dirty="0" err="1" smtClean="0">
                <a:solidFill>
                  <a:schemeClr val="accent1">
                    <a:lumMod val="75000"/>
                  </a:schemeClr>
                </a:solidFill>
              </a:rPr>
              <a:t>κός</a:t>
            </a:r>
            <a:endParaRPr lang="el-GR" sz="1600" b="1" dirty="0" smtClean="0">
              <a:solidFill>
                <a:schemeClr val="accent1">
                  <a:lumMod val="75000"/>
                </a:schemeClr>
              </a:solidFill>
            </a:endParaRPr>
          </a:p>
          <a:p>
            <a:pPr marL="285750" indent="-285750"/>
            <a:r>
              <a:rPr lang="el-GR" sz="1600" b="1" dirty="0" smtClean="0">
                <a:solidFill>
                  <a:schemeClr val="accent1">
                    <a:lumMod val="75000"/>
                  </a:schemeClr>
                </a:solidFill>
              </a:rPr>
              <a:t>Παρουσίαση: </a:t>
            </a:r>
            <a:r>
              <a:rPr lang="el-GR" sz="1600" b="1" dirty="0" err="1" smtClean="0">
                <a:solidFill>
                  <a:schemeClr val="accent1">
                    <a:lumMod val="75000"/>
                  </a:schemeClr>
                </a:solidFill>
              </a:rPr>
              <a:t>Πλουμίδη</a:t>
            </a:r>
            <a:r>
              <a:rPr lang="el-GR" sz="1600" b="1" dirty="0" smtClean="0">
                <a:solidFill>
                  <a:schemeClr val="accent1">
                    <a:lumMod val="75000"/>
                  </a:schemeClr>
                </a:solidFill>
              </a:rPr>
              <a:t> Ελένη, Τζαγκαράκη Ελένη</a:t>
            </a:r>
          </a:p>
          <a:p>
            <a:pPr marL="285750" indent="-285750" algn="ctr"/>
            <a:endParaRPr lang="el-GR" sz="1600" b="1" dirty="0" smtClean="0">
              <a:solidFill>
                <a:schemeClr val="accent1">
                  <a:lumMod val="75000"/>
                </a:schemeClr>
              </a:solidFill>
            </a:endParaRPr>
          </a:p>
          <a:p>
            <a:pPr marL="285750" indent="-285750" algn="ctr"/>
            <a:endParaRPr lang="el-GR" sz="1600" b="1" dirty="0" smtClean="0">
              <a:solidFill>
                <a:schemeClr val="accent1">
                  <a:lumMod val="75000"/>
                </a:schemeClr>
              </a:solidFill>
            </a:endParaRPr>
          </a:p>
          <a:p>
            <a:pPr marL="285750" indent="-285750" algn="ct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3"/>
          <a:srcRect/>
          <a:stretch>
            <a:fillRect/>
          </a:stretch>
        </p:blipFill>
        <p:spPr bwMode="auto">
          <a:xfrm>
            <a:off x="285720" y="5613686"/>
            <a:ext cx="8555068" cy="1244314"/>
          </a:xfrm>
          <a:prstGeom prst="rect">
            <a:avLst/>
          </a:prstGeom>
          <a:noFill/>
          <a:ln w="9525">
            <a:noFill/>
            <a:miter lim="800000"/>
            <a:headEnd/>
            <a:tailEnd/>
          </a:ln>
        </p:spPr>
      </p:pic>
      <p:pic>
        <p:nvPicPr>
          <p:cNvPr id="14339" name="Εικόνα 3"/>
          <p:cNvPicPr>
            <a:picLocks noChangeAspect="1"/>
          </p:cNvPicPr>
          <p:nvPr/>
        </p:nvPicPr>
        <p:blipFill>
          <a:blip r:embed="rId4"/>
          <a:srcRect l="-2" r="-4219"/>
          <a:stretch>
            <a:fillRect/>
          </a:stretch>
        </p:blipFill>
        <p:spPr bwMode="auto">
          <a:xfrm>
            <a:off x="6350" y="0"/>
            <a:ext cx="3432175" cy="2133600"/>
          </a:xfrm>
          <a:prstGeom prst="rect">
            <a:avLst/>
          </a:prstGeom>
          <a:noFill/>
          <a:ln w="9525">
            <a:noFill/>
            <a:miter lim="800000"/>
            <a:headEnd/>
            <a:tailEnd/>
          </a:ln>
        </p:spPr>
      </p:pic>
      <p:pic>
        <p:nvPicPr>
          <p:cNvPr id="14340" name="Εικόνα 5"/>
          <p:cNvPicPr>
            <a:picLocks noChangeAspect="1"/>
          </p:cNvPicPr>
          <p:nvPr/>
        </p:nvPicPr>
        <p:blipFill>
          <a:blip r:embed="rId5"/>
          <a:srcRect r="48195"/>
          <a:stretch>
            <a:fillRect/>
          </a:stretch>
        </p:blipFill>
        <p:spPr bwMode="auto">
          <a:xfrm>
            <a:off x="244475" y="4629150"/>
            <a:ext cx="2016125" cy="638175"/>
          </a:xfrm>
          <a:prstGeom prst="rect">
            <a:avLst/>
          </a:prstGeom>
          <a:noFill/>
          <a:ln w="9525">
            <a:noFill/>
            <a:miter lim="800000"/>
            <a:headEnd/>
            <a:tailEnd/>
          </a:ln>
        </p:spPr>
      </p:pic>
      <p:pic>
        <p:nvPicPr>
          <p:cNvPr id="14341" name="Εικόνα 7"/>
          <p:cNvPicPr>
            <a:picLocks noChangeAspect="1"/>
          </p:cNvPicPr>
          <p:nvPr/>
        </p:nvPicPr>
        <p:blipFill>
          <a:blip r:embed="rId5"/>
          <a:srcRect l="52237" t="3810" r="-407" b="-3810"/>
          <a:stretch>
            <a:fillRect/>
          </a:stretch>
        </p:blipFill>
        <p:spPr bwMode="auto">
          <a:xfrm>
            <a:off x="266682" y="5286388"/>
            <a:ext cx="1733550" cy="576263"/>
          </a:xfrm>
          <a:prstGeom prst="rect">
            <a:avLst/>
          </a:prstGeom>
          <a:noFill/>
          <a:ln w="9525">
            <a:noFill/>
            <a:miter lim="800000"/>
            <a:headEnd/>
            <a:tailEnd/>
          </a:ln>
        </p:spPr>
      </p:pic>
      <p:sp>
        <p:nvSpPr>
          <p:cNvPr id="12" name="Υπότιτλος 2"/>
          <p:cNvSpPr txBox="1">
            <a:spLocks/>
          </p:cNvSpPr>
          <p:nvPr/>
        </p:nvSpPr>
        <p:spPr>
          <a:xfrm>
            <a:off x="3249613" y="1066800"/>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endParaRPr lang="el-GR" sz="2000"/>
          </a:p>
        </p:txBody>
      </p:sp>
      <p:sp>
        <p:nvSpPr>
          <p:cNvPr id="2" name="TextBox 1"/>
          <p:cNvSpPr txBox="1"/>
          <p:nvPr/>
        </p:nvSpPr>
        <p:spPr>
          <a:xfrm>
            <a:off x="3786182" y="1714488"/>
            <a:ext cx="4230688" cy="4247317"/>
          </a:xfrm>
          <a:prstGeom prst="rect">
            <a:avLst/>
          </a:prstGeom>
          <a:noFill/>
        </p:spPr>
        <p:txBody>
          <a:bodyPr>
            <a:spAutoFit/>
          </a:bodyPr>
          <a:lstStyle/>
          <a:p>
            <a:pPr algn="ctr" fontAlgn="auto">
              <a:spcBef>
                <a:spcPts val="0"/>
              </a:spcBef>
              <a:spcAft>
                <a:spcPts val="0"/>
              </a:spcAft>
              <a:defRPr/>
            </a:pPr>
            <a:endParaRPr lang="el-GR" dirty="0">
              <a:latin typeface="+mj-lt"/>
            </a:endParaRPr>
          </a:p>
          <a:p>
            <a:pPr algn="ctr" fontAlgn="auto">
              <a:spcBef>
                <a:spcPts val="0"/>
              </a:spcBef>
              <a:spcAft>
                <a:spcPts val="0"/>
              </a:spcAft>
              <a:defRPr/>
            </a:pPr>
            <a:r>
              <a:rPr lang="el-GR" dirty="0">
                <a:latin typeface="+mj-lt"/>
              </a:rPr>
              <a:t>ΣΤΟ ΚΤΙΡΙΟ ΣΤΕΓΑΖΟΝΤΑΙ </a:t>
            </a:r>
            <a:r>
              <a:rPr lang="en-US" dirty="0">
                <a:latin typeface="+mj-lt"/>
              </a:rPr>
              <a:t>:</a:t>
            </a:r>
            <a:endParaRPr lang="el-GR" dirty="0">
              <a:latin typeface="+mj-lt"/>
            </a:endParaRPr>
          </a:p>
          <a:p>
            <a:pPr algn="ctr" fontAlgn="auto">
              <a:spcBef>
                <a:spcPts val="0"/>
              </a:spcBef>
              <a:spcAft>
                <a:spcPts val="0"/>
              </a:spcAft>
              <a:defRPr/>
            </a:pPr>
            <a:r>
              <a:rPr lang="el-GR" dirty="0">
                <a:latin typeface="+mj-lt"/>
              </a:rPr>
              <a:t/>
            </a:r>
            <a:br>
              <a:rPr lang="el-GR" dirty="0">
                <a:latin typeface="+mj-lt"/>
              </a:rPr>
            </a:br>
            <a:r>
              <a:rPr lang="en-US" dirty="0">
                <a:latin typeface="+mj-lt"/>
              </a:rPr>
              <a:t> </a:t>
            </a:r>
            <a:r>
              <a:rPr lang="el-GR" dirty="0">
                <a:latin typeface="+mj-lt"/>
              </a:rPr>
              <a:t>Περιφερειάρχης Κρήτης</a:t>
            </a:r>
          </a:p>
          <a:p>
            <a:pPr algn="ctr" fontAlgn="auto">
              <a:spcBef>
                <a:spcPts val="0"/>
              </a:spcBef>
              <a:spcAft>
                <a:spcPts val="0"/>
              </a:spcAft>
              <a:defRPr/>
            </a:pPr>
            <a:r>
              <a:rPr lang="el-GR" dirty="0">
                <a:latin typeface="+mj-lt"/>
              </a:rPr>
              <a:t>Περιφερειακό Συμβούλιο</a:t>
            </a:r>
          </a:p>
          <a:p>
            <a:pPr algn="ctr" fontAlgn="auto">
              <a:spcBef>
                <a:spcPts val="0"/>
              </a:spcBef>
              <a:spcAft>
                <a:spcPts val="0"/>
              </a:spcAft>
              <a:defRPr/>
            </a:pPr>
            <a:r>
              <a:rPr lang="el-GR" dirty="0">
                <a:latin typeface="+mj-lt"/>
              </a:rPr>
              <a:t>Οικονομική Επιτροπή</a:t>
            </a:r>
          </a:p>
          <a:p>
            <a:pPr algn="ctr" fontAlgn="auto">
              <a:spcBef>
                <a:spcPts val="0"/>
              </a:spcBef>
              <a:spcAft>
                <a:spcPts val="0"/>
              </a:spcAft>
              <a:defRPr/>
            </a:pPr>
            <a:r>
              <a:rPr lang="el-GR" dirty="0" err="1">
                <a:latin typeface="+mj-lt"/>
              </a:rPr>
              <a:t>Αντιπεριφερειάρχης</a:t>
            </a:r>
            <a:r>
              <a:rPr lang="el-GR" dirty="0">
                <a:latin typeface="+mj-lt"/>
              </a:rPr>
              <a:t> Π.Ε. Ηρακλείου </a:t>
            </a:r>
          </a:p>
          <a:p>
            <a:pPr algn="ctr" fontAlgn="auto">
              <a:spcBef>
                <a:spcPts val="0"/>
              </a:spcBef>
              <a:spcAft>
                <a:spcPts val="0"/>
              </a:spcAft>
              <a:defRPr/>
            </a:pPr>
            <a:r>
              <a:rPr lang="el-GR" dirty="0" err="1">
                <a:latin typeface="+mj-lt"/>
              </a:rPr>
              <a:t>Αντιπεριφερειάρχες</a:t>
            </a:r>
            <a:r>
              <a:rPr lang="el-GR" dirty="0">
                <a:latin typeface="+mj-lt"/>
              </a:rPr>
              <a:t> </a:t>
            </a:r>
          </a:p>
          <a:p>
            <a:pPr algn="ctr" fontAlgn="auto">
              <a:spcBef>
                <a:spcPts val="0"/>
              </a:spcBef>
              <a:spcAft>
                <a:spcPts val="0"/>
              </a:spcAft>
              <a:defRPr/>
            </a:pPr>
            <a:r>
              <a:rPr lang="el-GR" dirty="0">
                <a:latin typeface="+mj-lt"/>
              </a:rPr>
              <a:t>Εκτελεστικός Γραμματέας</a:t>
            </a:r>
          </a:p>
          <a:p>
            <a:pPr algn="ctr" fontAlgn="auto">
              <a:spcBef>
                <a:spcPts val="0"/>
              </a:spcBef>
              <a:spcAft>
                <a:spcPts val="0"/>
              </a:spcAft>
              <a:defRPr/>
            </a:pPr>
            <a:r>
              <a:rPr lang="el-GR" dirty="0">
                <a:latin typeface="+mj-lt"/>
              </a:rPr>
              <a:t>Εντεταλμένοι Σύμβουλοι </a:t>
            </a:r>
          </a:p>
          <a:p>
            <a:pPr algn="ctr" fontAlgn="auto">
              <a:spcBef>
                <a:spcPts val="0"/>
              </a:spcBef>
              <a:spcAft>
                <a:spcPts val="0"/>
              </a:spcAft>
              <a:defRPr/>
            </a:pPr>
            <a:r>
              <a:rPr lang="el-GR" dirty="0" smtClean="0">
                <a:latin typeface="+mj-lt"/>
              </a:rPr>
              <a:t>Νομική Υπηρεσία</a:t>
            </a:r>
          </a:p>
          <a:p>
            <a:pPr algn="ctr" fontAlgn="auto">
              <a:spcBef>
                <a:spcPts val="0"/>
              </a:spcBef>
              <a:spcAft>
                <a:spcPts val="0"/>
              </a:spcAft>
              <a:defRPr/>
            </a:pPr>
            <a:r>
              <a:rPr lang="el-GR" dirty="0" smtClean="0">
                <a:latin typeface="+mj-lt"/>
              </a:rPr>
              <a:t>Γενική </a:t>
            </a:r>
            <a:r>
              <a:rPr lang="el-GR" dirty="0">
                <a:latin typeface="+mj-lt"/>
              </a:rPr>
              <a:t>Διεύθυνση Διοίκησης </a:t>
            </a:r>
          </a:p>
          <a:p>
            <a:pPr algn="ctr" fontAlgn="auto">
              <a:spcBef>
                <a:spcPts val="0"/>
              </a:spcBef>
              <a:spcAft>
                <a:spcPts val="0"/>
              </a:spcAft>
              <a:defRPr/>
            </a:pPr>
            <a:r>
              <a:rPr lang="el-GR" dirty="0">
                <a:latin typeface="+mj-lt"/>
              </a:rPr>
              <a:t>Γραφείο Τύπου </a:t>
            </a:r>
            <a:endParaRPr lang="el-GR" dirty="0" smtClean="0">
              <a:latin typeface="+mj-lt"/>
            </a:endParaRPr>
          </a:p>
          <a:p>
            <a:pPr algn="ctr" fontAlgn="auto">
              <a:spcBef>
                <a:spcPts val="0"/>
              </a:spcBef>
              <a:spcAft>
                <a:spcPts val="0"/>
              </a:spcAft>
              <a:defRPr/>
            </a:pPr>
            <a:endParaRPr lang="el-GR" dirty="0" smtClean="0">
              <a:latin typeface="+mj-lt"/>
            </a:endParaRPr>
          </a:p>
          <a:p>
            <a:pPr algn="ctr" fontAlgn="auto">
              <a:spcBef>
                <a:spcPts val="0"/>
              </a:spcBef>
              <a:spcAft>
                <a:spcPts val="0"/>
              </a:spcAft>
              <a:defRPr/>
            </a:pPr>
            <a:r>
              <a:rPr lang="el-GR" dirty="0" smtClean="0">
                <a:latin typeface="+mj-lt"/>
              </a:rPr>
              <a:t>Σύνολο 111 άτομα</a:t>
            </a:r>
          </a:p>
        </p:txBody>
      </p:sp>
      <p:sp>
        <p:nvSpPr>
          <p:cNvPr id="10" name="Υπότιτλος 2"/>
          <p:cNvSpPr txBox="1">
            <a:spLocks/>
          </p:cNvSpPr>
          <p:nvPr/>
        </p:nvSpPr>
        <p:spPr>
          <a:xfrm>
            <a:off x="3402013" y="1219200"/>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dirty="0">
                <a:solidFill>
                  <a:schemeClr val="bg2"/>
                </a:solidFill>
              </a:rPr>
              <a:t>ΠΑΡΟΥΣΙΑΣΗ ΕΠΙΔΕΙΚΤΙΚΟΥ ΕΡΓΟΥ</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15364"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15365"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15366" name="Εικόνα 7"/>
          <p:cNvPicPr>
            <a:picLocks noChangeAspect="1"/>
          </p:cNvPicPr>
          <p:nvPr/>
        </p:nvPicPr>
        <p:blipFill>
          <a:blip r:embed="rId4"/>
          <a:srcRect l="52237" t="3810" r="-407" b="-3810"/>
          <a:stretch>
            <a:fillRect/>
          </a:stretch>
        </p:blipFill>
        <p:spPr bwMode="auto">
          <a:xfrm>
            <a:off x="266682" y="5286388"/>
            <a:ext cx="1733550" cy="576263"/>
          </a:xfrm>
          <a:prstGeom prst="rect">
            <a:avLst/>
          </a:prstGeom>
          <a:noFill/>
          <a:ln w="9525">
            <a:noFill/>
            <a:miter lim="800000"/>
            <a:headEnd/>
            <a:tailEnd/>
          </a:ln>
        </p:spPr>
      </p:pic>
      <p:sp>
        <p:nvSpPr>
          <p:cNvPr id="12" name="Υπότιτλος 2"/>
          <p:cNvSpPr txBox="1">
            <a:spLocks/>
          </p:cNvSpPr>
          <p:nvPr/>
        </p:nvSpPr>
        <p:spPr>
          <a:xfrm>
            <a:off x="3249613" y="1066800"/>
            <a:ext cx="5075237" cy="415925"/>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ΠΑΡΟΥΣΙΑΣΗ ΚΤΙΡΙΟΥ</a:t>
            </a:r>
          </a:p>
        </p:txBody>
      </p:sp>
      <p:pic>
        <p:nvPicPr>
          <p:cNvPr id="15368" name="Εικόνα 1"/>
          <p:cNvPicPr>
            <a:picLocks noChangeAspect="1"/>
          </p:cNvPicPr>
          <p:nvPr/>
        </p:nvPicPr>
        <p:blipFill>
          <a:blip r:embed="rId5"/>
          <a:srcRect/>
          <a:stretch>
            <a:fillRect/>
          </a:stretch>
        </p:blipFill>
        <p:spPr bwMode="auto">
          <a:xfrm>
            <a:off x="3281363" y="1649413"/>
            <a:ext cx="4891087" cy="3668712"/>
          </a:xfrm>
          <a:prstGeom prst="rect">
            <a:avLst/>
          </a:prstGeom>
          <a:noFill/>
          <a:ln w="9525">
            <a:noFill/>
            <a:miter lim="800000"/>
            <a:headEnd/>
            <a:tailEnd/>
          </a:ln>
        </p:spPr>
      </p:pic>
      <p:sp>
        <p:nvSpPr>
          <p:cNvPr id="3" name="Υπότιτλος 2"/>
          <p:cNvSpPr>
            <a:spLocks noGrp="1"/>
          </p:cNvSpPr>
          <p:nvPr>
            <p:ph type="subTitle" idx="1"/>
          </p:nvPr>
        </p:nvSpPr>
        <p:spPr>
          <a:xfrm>
            <a:off x="3735388" y="5427663"/>
            <a:ext cx="4103687" cy="982662"/>
          </a:xfrm>
        </p:spPr>
        <p:txBody>
          <a:bodyPr>
            <a:noAutofit/>
          </a:bodyPr>
          <a:lstStyle/>
          <a:p>
            <a:pPr marR="0" algn="ctr"/>
            <a:r>
              <a:rPr lang="el-GR" sz="1600" smtClean="0">
                <a:solidFill>
                  <a:schemeClr val="bg2"/>
                </a:solidFill>
                <a:latin typeface="Calibri" pitchFamily="34" charset="0"/>
              </a:rPr>
              <a:t>Κτίριο Περιφέρειας Κρήτης,  </a:t>
            </a:r>
          </a:p>
          <a:p>
            <a:pPr marR="0" algn="ctr"/>
            <a:r>
              <a:rPr lang="el-GR" sz="1600" smtClean="0">
                <a:solidFill>
                  <a:schemeClr val="bg2"/>
                </a:solidFill>
                <a:latin typeface="Calibri" pitchFamily="34" charset="0"/>
              </a:rPr>
              <a:t>Ηράκλειο,  πλατεία Ελευθερίας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16387"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16389"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16390"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ΘΕΣΗ ΚΤΙΡΙΟΥ </a:t>
            </a:r>
          </a:p>
        </p:txBody>
      </p:sp>
      <p:sp>
        <p:nvSpPr>
          <p:cNvPr id="3" name="Υπότιτλος 2"/>
          <p:cNvSpPr>
            <a:spLocks noGrp="1"/>
          </p:cNvSpPr>
          <p:nvPr>
            <p:ph type="subTitle" idx="1"/>
          </p:nvPr>
        </p:nvSpPr>
        <p:spPr>
          <a:xfrm>
            <a:off x="2987675" y="5157788"/>
            <a:ext cx="5832475" cy="935037"/>
          </a:xfrm>
        </p:spPr>
        <p:txBody>
          <a:bodyPr>
            <a:noAutofit/>
          </a:bodyPr>
          <a:lstStyle/>
          <a:p>
            <a:pPr marR="0" algn="ctr">
              <a:lnSpc>
                <a:spcPct val="90000"/>
              </a:lnSpc>
            </a:pPr>
            <a:r>
              <a:rPr lang="el-GR" sz="1800" dirty="0" smtClean="0">
                <a:solidFill>
                  <a:schemeClr val="bg1"/>
                </a:solidFill>
                <a:latin typeface="Calibri" pitchFamily="34" charset="0"/>
              </a:rPr>
              <a:t>Το κτιριακό συγκρότημα όπου στεγάζεται η Περιφέρεια Κρήτης, δεσπόζει στην κεντρική πλατεία της πόλης, την πλατεία Ελευθερίας.</a:t>
            </a:r>
          </a:p>
        </p:txBody>
      </p:sp>
      <p:pic>
        <p:nvPicPr>
          <p:cNvPr id="16394" name="Picture 10" descr="1αεροφωτογραφία πλατείας"/>
          <p:cNvPicPr>
            <a:picLocks noChangeAspect="1" noChangeArrowheads="1"/>
          </p:cNvPicPr>
          <p:nvPr/>
        </p:nvPicPr>
        <p:blipFill>
          <a:blip r:embed="rId5"/>
          <a:srcRect/>
          <a:stretch>
            <a:fillRect/>
          </a:stretch>
        </p:blipFill>
        <p:spPr bwMode="auto">
          <a:xfrm>
            <a:off x="2916238" y="1773238"/>
            <a:ext cx="5516562" cy="31623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26628" name="Εικόνα 3"/>
          <p:cNvPicPr>
            <a:picLocks noChangeAspect="1"/>
          </p:cNvPicPr>
          <p:nvPr/>
        </p:nvPicPr>
        <p:blipFill>
          <a:blip r:embed="rId3"/>
          <a:srcRect l="-2" r="-4219"/>
          <a:stretch>
            <a:fillRect/>
          </a:stretch>
        </p:blipFill>
        <p:spPr bwMode="auto">
          <a:xfrm>
            <a:off x="0" y="0"/>
            <a:ext cx="3432175" cy="2133600"/>
          </a:xfrm>
          <a:prstGeom prst="rect">
            <a:avLst/>
          </a:prstGeom>
          <a:noFill/>
          <a:ln w="9525">
            <a:noFill/>
            <a:miter lim="800000"/>
            <a:headEnd/>
            <a:tailEnd/>
          </a:ln>
        </p:spPr>
      </p:pic>
      <p:pic>
        <p:nvPicPr>
          <p:cNvPr id="26630"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26631"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03575" y="981075"/>
            <a:ext cx="5113338" cy="719138"/>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ΣΤΟΧΟΙ ΕΠΕΜΒΑΣΕΩΝ ΣΤΟ ΕΜΒΛΗΜΑΤΙΚΟ ΚΤΙΡΙΟ ΤΗΣ ΠΕΡΙΦΕΡΕΙΑΣ ΚΡΗΤΗΣ</a:t>
            </a:r>
          </a:p>
          <a:p>
            <a:pPr algn="ctr">
              <a:spcBef>
                <a:spcPct val="20000"/>
              </a:spcBef>
              <a:buClr>
                <a:srgbClr val="0BD0D9"/>
              </a:buClr>
              <a:buSzPct val="95000"/>
              <a:buFont typeface="Wingdings 2" pitchFamily="18" charset="2"/>
              <a:buNone/>
            </a:pPr>
            <a:endParaRPr lang="el-GR" sz="2000" b="1">
              <a:solidFill>
                <a:schemeClr val="bg2"/>
              </a:solidFill>
            </a:endParaRPr>
          </a:p>
        </p:txBody>
      </p:sp>
      <p:sp>
        <p:nvSpPr>
          <p:cNvPr id="2" name="TextBox 1"/>
          <p:cNvSpPr txBox="1"/>
          <p:nvPr/>
        </p:nvSpPr>
        <p:spPr>
          <a:xfrm>
            <a:off x="2643174" y="1928802"/>
            <a:ext cx="6038850" cy="3970318"/>
          </a:xfrm>
          <a:prstGeom prst="rect">
            <a:avLst/>
          </a:prstGeom>
          <a:noFill/>
        </p:spPr>
        <p:txBody>
          <a:bodyPr>
            <a:spAutoFit/>
          </a:bodyPr>
          <a:lstStyle/>
          <a:p>
            <a:pPr algn="ctr"/>
            <a:r>
              <a:rPr lang="el-GR" dirty="0" err="1"/>
              <a:t>Near</a:t>
            </a:r>
            <a:r>
              <a:rPr lang="el-GR" dirty="0"/>
              <a:t> </a:t>
            </a:r>
            <a:r>
              <a:rPr lang="el-GR" dirty="0" err="1"/>
              <a:t>Zero</a:t>
            </a:r>
            <a:r>
              <a:rPr lang="el-GR" dirty="0"/>
              <a:t> </a:t>
            </a:r>
            <a:r>
              <a:rPr lang="el-GR" dirty="0" err="1"/>
              <a:t>Energy</a:t>
            </a:r>
            <a:r>
              <a:rPr lang="el-GR" dirty="0"/>
              <a:t> </a:t>
            </a:r>
            <a:r>
              <a:rPr lang="el-GR" dirty="0" err="1"/>
              <a:t>Building</a:t>
            </a:r>
            <a:r>
              <a:rPr lang="el-GR" dirty="0"/>
              <a:t> (NZEB) </a:t>
            </a:r>
          </a:p>
          <a:p>
            <a:pPr algn="ctr"/>
            <a:r>
              <a:rPr lang="el-GR" dirty="0"/>
              <a:t>Πρότυπο </a:t>
            </a:r>
            <a:r>
              <a:rPr lang="el-GR" dirty="0" smtClean="0"/>
              <a:t>Κτίριο </a:t>
            </a:r>
            <a:r>
              <a:rPr lang="el-GR" dirty="0"/>
              <a:t>Σχεδόν Μηδενικής Ενεργειακής Κατανάλωσης –σύμφωνα με τις οδηγίες της Ε.Ε. «Καθαρή ενέργεια για όλους τους Ευρωπαίους», με χρονικό ορίζοντα έως το 2030. </a:t>
            </a:r>
          </a:p>
          <a:p>
            <a:r>
              <a:rPr lang="el-GR" dirty="0"/>
              <a:t> </a:t>
            </a:r>
            <a:endParaRPr lang="en-US" dirty="0"/>
          </a:p>
          <a:p>
            <a:pPr algn="ctr"/>
            <a:r>
              <a:rPr lang="el-GR" dirty="0"/>
              <a:t>Ενίσχυση χρήσης των Ανανεώσιμων Πηγών Ενέργειας (Α.Π.Ε.) </a:t>
            </a:r>
          </a:p>
          <a:p>
            <a:pPr algn="ctr"/>
            <a:r>
              <a:rPr lang="el-GR" dirty="0"/>
              <a:t>και συστημάτων για την Αποδοτική Χρήση Ενέργειας (Α.Χ.Ε.)</a:t>
            </a:r>
          </a:p>
          <a:p>
            <a:pPr algn="ctr"/>
            <a:r>
              <a:rPr lang="el-GR" dirty="0"/>
              <a:t>(και) από το Δημόσιο Τομέα, </a:t>
            </a:r>
          </a:p>
          <a:p>
            <a:pPr algn="ctr"/>
            <a:r>
              <a:rPr lang="el-GR" dirty="0"/>
              <a:t>τόσο για λόγους οικονομίας </a:t>
            </a:r>
          </a:p>
          <a:p>
            <a:pPr algn="ctr"/>
            <a:r>
              <a:rPr lang="el-GR" dirty="0"/>
              <a:t>(μείωση Λειτουργικού κόστους), </a:t>
            </a:r>
          </a:p>
          <a:p>
            <a:pPr algn="ctr"/>
            <a:r>
              <a:rPr lang="el-GR" dirty="0"/>
              <a:t>όσο και για λόγους προστασίας του περιβάλλοντος </a:t>
            </a:r>
          </a:p>
          <a:p>
            <a:pPr algn="ctr"/>
            <a:r>
              <a:rPr lang="el-GR" dirty="0"/>
              <a:t>(εκπομπές CO</a:t>
            </a:r>
            <a:r>
              <a:rPr lang="el-GR" sz="1400" dirty="0"/>
              <a:t>2</a:t>
            </a:r>
            <a:r>
              <a:rPr lang="el-GR" dirty="0"/>
              <a:t>).</a:t>
            </a:r>
          </a:p>
          <a:p>
            <a:pPr algn="ctr"/>
            <a:r>
              <a:rPr lang="el-GR" dirty="0"/>
              <a:t>Η ευαισθητοποίηση του κοινού καθίσταται υψηλής προτεραιότητας, δεδομένων των κλιματικών αλλαγών</a:t>
            </a:r>
            <a:r>
              <a:rPr lang="el-GR" dirty="0" smtClean="0"/>
              <a:t>.</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17412"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17413"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17414"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3" name="Υπότιτλος 2"/>
          <p:cNvSpPr>
            <a:spLocks noGrp="1"/>
          </p:cNvSpPr>
          <p:nvPr>
            <p:ph type="subTitle" idx="1"/>
          </p:nvPr>
        </p:nvSpPr>
        <p:spPr>
          <a:xfrm>
            <a:off x="3132138" y="4292600"/>
            <a:ext cx="5262562" cy="1657350"/>
          </a:xfrm>
        </p:spPr>
        <p:txBody>
          <a:bodyPr>
            <a:noAutofit/>
          </a:bodyPr>
          <a:lstStyle/>
          <a:p>
            <a:pPr marR="0" algn="ctr">
              <a:lnSpc>
                <a:spcPct val="90000"/>
              </a:lnSpc>
            </a:pPr>
            <a:r>
              <a:rPr lang="el-GR" sz="1800" smtClean="0">
                <a:solidFill>
                  <a:schemeClr val="bg1"/>
                </a:solidFill>
                <a:latin typeface="Calibri" pitchFamily="34" charset="0"/>
              </a:rPr>
              <a:t>Το πρώτο κτίσμα στη θέση αυτή κατασκευάστηκε από τους Βενετούς το 16ο αιώνα, (Στρατώνες Αγίου Γεωργίου). Μετά από προσθήκες τον 17ο αιώνα, έφτασε να έχει μήκος 261μ, διέθετε 200 δωμάτια και είχε ένα μεγάλο επίμηκες στεγασμένο προστώο κατά μήκος της βόρειας πλευράς</a:t>
            </a:r>
          </a:p>
        </p:txBody>
      </p:sp>
      <p:pic>
        <p:nvPicPr>
          <p:cNvPr id="17417" name="Picture 2"/>
          <p:cNvPicPr>
            <a:picLocks noChangeAspect="1" noChangeArrowheads="1"/>
          </p:cNvPicPr>
          <p:nvPr/>
        </p:nvPicPr>
        <p:blipFill>
          <a:blip r:embed="rId5"/>
          <a:srcRect/>
          <a:stretch>
            <a:fillRect/>
          </a:stretch>
        </p:blipFill>
        <p:spPr bwMode="auto">
          <a:xfrm>
            <a:off x="3071813" y="2000250"/>
            <a:ext cx="5338762" cy="21415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18435"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18436"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18437"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3" name="Υπότιτλος 2"/>
          <p:cNvSpPr>
            <a:spLocks noGrp="1"/>
          </p:cNvSpPr>
          <p:nvPr>
            <p:ph type="subTitle" idx="1"/>
          </p:nvPr>
        </p:nvSpPr>
        <p:spPr>
          <a:xfrm>
            <a:off x="3348038" y="5084763"/>
            <a:ext cx="5038725" cy="1182687"/>
          </a:xfrm>
        </p:spPr>
        <p:txBody>
          <a:bodyPr>
            <a:noAutofit/>
          </a:bodyPr>
          <a:lstStyle/>
          <a:p>
            <a:pPr marR="0" algn="ctr">
              <a:lnSpc>
                <a:spcPct val="80000"/>
              </a:lnSpc>
            </a:pPr>
            <a:r>
              <a:rPr lang="el-GR" sz="1800" smtClean="0">
                <a:solidFill>
                  <a:schemeClr val="bg1"/>
                </a:solidFill>
                <a:latin typeface="Calibri" pitchFamily="34" charset="0"/>
              </a:rPr>
              <a:t>Στην ίδια θέση, μετά την κατάληψη του Χάνδακα (Ηράκλειο), οι Τούρκοι αποφάσισαν να κατασκευάσουν νέους στρατώνες, καθώς αυτοί καταστράφηκαν στον μεγάλο  σεισμό του 1856</a:t>
            </a:r>
          </a:p>
        </p:txBody>
      </p:sp>
      <p:pic>
        <p:nvPicPr>
          <p:cNvPr id="18440" name="Εικόνα 4"/>
          <p:cNvPicPr>
            <a:picLocks noChangeAspect="1"/>
          </p:cNvPicPr>
          <p:nvPr/>
        </p:nvPicPr>
        <p:blipFill>
          <a:blip r:embed="rId5"/>
          <a:srcRect/>
          <a:stretch>
            <a:fillRect/>
          </a:stretch>
        </p:blipFill>
        <p:spPr bwMode="auto">
          <a:xfrm>
            <a:off x="3308350" y="1671638"/>
            <a:ext cx="5081588" cy="3276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Θέση περιεχομένου 2"/>
          <p:cNvPicPr>
            <a:picLocks noChangeAspect="1" noChangeArrowheads="1"/>
          </p:cNvPicPr>
          <p:nvPr/>
        </p:nvPicPr>
        <p:blipFill>
          <a:blip r:embed="rId2"/>
          <a:srcRect/>
          <a:stretch>
            <a:fillRect/>
          </a:stretch>
        </p:blipFill>
        <p:spPr bwMode="auto">
          <a:xfrm>
            <a:off x="285720" y="5613686"/>
            <a:ext cx="8555068" cy="1244314"/>
          </a:xfrm>
          <a:prstGeom prst="rect">
            <a:avLst/>
          </a:prstGeom>
          <a:noFill/>
          <a:ln w="9525">
            <a:noFill/>
            <a:miter lim="800000"/>
            <a:headEnd/>
            <a:tailEnd/>
          </a:ln>
        </p:spPr>
      </p:pic>
      <p:pic>
        <p:nvPicPr>
          <p:cNvPr id="19459" name="Εικόνα 3"/>
          <p:cNvPicPr>
            <a:picLocks noChangeAspect="1"/>
          </p:cNvPicPr>
          <p:nvPr/>
        </p:nvPicPr>
        <p:blipFill>
          <a:blip r:embed="rId3"/>
          <a:srcRect l="-2" r="-4219"/>
          <a:stretch>
            <a:fillRect/>
          </a:stretch>
        </p:blipFill>
        <p:spPr bwMode="auto">
          <a:xfrm>
            <a:off x="6350" y="0"/>
            <a:ext cx="3432175" cy="2133600"/>
          </a:xfrm>
          <a:prstGeom prst="rect">
            <a:avLst/>
          </a:prstGeom>
          <a:noFill/>
          <a:ln w="9525">
            <a:noFill/>
            <a:miter lim="800000"/>
            <a:headEnd/>
            <a:tailEnd/>
          </a:ln>
        </p:spPr>
      </p:pic>
      <p:pic>
        <p:nvPicPr>
          <p:cNvPr id="19460" name="Εικόνα 5"/>
          <p:cNvPicPr>
            <a:picLocks noChangeAspect="1"/>
          </p:cNvPicPr>
          <p:nvPr/>
        </p:nvPicPr>
        <p:blipFill>
          <a:blip r:embed="rId4"/>
          <a:srcRect r="48195"/>
          <a:stretch>
            <a:fillRect/>
          </a:stretch>
        </p:blipFill>
        <p:spPr bwMode="auto">
          <a:xfrm>
            <a:off x="244475" y="4629150"/>
            <a:ext cx="2016125" cy="638175"/>
          </a:xfrm>
          <a:prstGeom prst="rect">
            <a:avLst/>
          </a:prstGeom>
          <a:noFill/>
          <a:ln w="9525">
            <a:noFill/>
            <a:miter lim="800000"/>
            <a:headEnd/>
            <a:tailEnd/>
          </a:ln>
        </p:spPr>
      </p:pic>
      <p:pic>
        <p:nvPicPr>
          <p:cNvPr id="19461" name="Εικόνα 7"/>
          <p:cNvPicPr>
            <a:picLocks noChangeAspect="1"/>
          </p:cNvPicPr>
          <p:nvPr/>
        </p:nvPicPr>
        <p:blipFill>
          <a:blip r:embed="rId4"/>
          <a:srcRect l="52237" t="3810" r="-407" b="-3810"/>
          <a:stretch>
            <a:fillRect/>
          </a:stretch>
        </p:blipFill>
        <p:spPr bwMode="auto">
          <a:xfrm>
            <a:off x="285720" y="5267325"/>
            <a:ext cx="1733550" cy="576263"/>
          </a:xfrm>
          <a:prstGeom prst="rect">
            <a:avLst/>
          </a:prstGeom>
          <a:noFill/>
          <a:ln w="9525">
            <a:noFill/>
            <a:miter lim="800000"/>
            <a:headEnd/>
            <a:tailEnd/>
          </a:ln>
        </p:spPr>
      </p:pic>
      <p:sp>
        <p:nvSpPr>
          <p:cNvPr id="12" name="Υπότιτλος 2"/>
          <p:cNvSpPr txBox="1">
            <a:spLocks/>
          </p:cNvSpPr>
          <p:nvPr/>
        </p:nvSpPr>
        <p:spPr>
          <a:xfrm>
            <a:off x="3275013" y="846138"/>
            <a:ext cx="5076825" cy="417512"/>
          </a:xfrm>
          <a:prstGeom prst="rect">
            <a:avLst/>
          </a:prstGeom>
        </p:spPr>
        <p:txBody>
          <a:bodyPr lIns="0" rIns="18288"/>
          <a:lstStyle/>
          <a:p>
            <a:pPr algn="ctr">
              <a:spcBef>
                <a:spcPct val="20000"/>
              </a:spcBef>
              <a:buClr>
                <a:srgbClr val="0BD0D9"/>
              </a:buClr>
              <a:buSzPct val="95000"/>
              <a:buFont typeface="Wingdings 2" pitchFamily="18" charset="2"/>
              <a:buNone/>
            </a:pPr>
            <a:r>
              <a:rPr lang="el-GR" sz="2000" b="1">
                <a:solidFill>
                  <a:schemeClr val="bg2"/>
                </a:solidFill>
              </a:rPr>
              <a:t>ΙΣΤΟΡΙΚΗ ΑΝΑΔΡΟΜΗ ΚΤΙΡΙΟΥ </a:t>
            </a:r>
          </a:p>
        </p:txBody>
      </p:sp>
      <p:sp>
        <p:nvSpPr>
          <p:cNvPr id="3" name="Υπότιτλος 2"/>
          <p:cNvSpPr>
            <a:spLocks noGrp="1"/>
          </p:cNvSpPr>
          <p:nvPr>
            <p:ph type="subTitle" idx="1"/>
          </p:nvPr>
        </p:nvSpPr>
        <p:spPr>
          <a:xfrm>
            <a:off x="2555875" y="4868863"/>
            <a:ext cx="6088063" cy="1452562"/>
          </a:xfrm>
        </p:spPr>
        <p:txBody>
          <a:bodyPr>
            <a:noAutofit/>
          </a:bodyPr>
          <a:lstStyle/>
          <a:p>
            <a:pPr marR="0" algn="ctr">
              <a:lnSpc>
                <a:spcPct val="80000"/>
              </a:lnSpc>
            </a:pPr>
            <a:r>
              <a:rPr lang="el-GR" sz="1800" smtClean="0">
                <a:solidFill>
                  <a:schemeClr val="bg1"/>
                </a:solidFill>
                <a:latin typeface="Calibri" pitchFamily="34" charset="0"/>
              </a:rPr>
              <a:t>Τα σχέδια εκπονήθηκαν από τον Αθ. Μούση, ο οποίος σχεδίασε μεταξύ άλλων και το μητροπολιτικό ναό της πόλης, Άγιο Μηνά. Ο θεμέλιος λίθος των νέων στρατώνων τέθηκε το 1883. Το κτίριο, που ήταν γνωστό με την τουρκική ονομασία “Κισλάδες”, ήταν επίμηκες και ενιαίο με ξύλινη κεραμοσκεπή στέγη.</a:t>
            </a:r>
          </a:p>
        </p:txBody>
      </p:sp>
      <p:pic>
        <p:nvPicPr>
          <p:cNvPr id="19464" name="Picture 2"/>
          <p:cNvPicPr>
            <a:picLocks noChangeAspect="1" noChangeArrowheads="1"/>
          </p:cNvPicPr>
          <p:nvPr/>
        </p:nvPicPr>
        <p:blipFill>
          <a:blip r:embed="rId5"/>
          <a:srcRect/>
          <a:stretch>
            <a:fillRect/>
          </a:stretch>
        </p:blipFill>
        <p:spPr bwMode="auto">
          <a:xfrm>
            <a:off x="3071813" y="1428750"/>
            <a:ext cx="5316537" cy="33623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261D37FDB2D846BED7B10EBE3CFFC2" ma:contentTypeVersion="11" ma:contentTypeDescription="Create a new document." ma:contentTypeScope="" ma:versionID="503473a4ea669e7aaf7edc7971b844cb">
  <xsd:schema xmlns:xsd="http://www.w3.org/2001/XMLSchema" xmlns:xs="http://www.w3.org/2001/XMLSchema" xmlns:p="http://schemas.microsoft.com/office/2006/metadata/properties" xmlns:ns2="b9c3cbf5-fc19-4ce0-bc7f-8470e9ea754f" targetNamespace="http://schemas.microsoft.com/office/2006/metadata/properties" ma:root="true" ma:fieldsID="7dce4818e221c990e696482ceb443712" ns2:_="">
    <xsd:import namespace="b9c3cbf5-fc19-4ce0-bc7f-8470e9ea75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3cbf5-fc19-4ce0-bc7f-8470e9ea7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F616AB-1377-425D-875A-C26DB76A8E34}"/>
</file>

<file path=customXml/itemProps2.xml><?xml version="1.0" encoding="utf-8"?>
<ds:datastoreItem xmlns:ds="http://schemas.openxmlformats.org/officeDocument/2006/customXml" ds:itemID="{90144C1D-554F-4E4D-BD4E-8FEE530B21A8}"/>
</file>

<file path=customXml/itemProps3.xml><?xml version="1.0" encoding="utf-8"?>
<ds:datastoreItem xmlns:ds="http://schemas.openxmlformats.org/officeDocument/2006/customXml" ds:itemID="{4E33E28D-99AE-495F-A7E5-B20EED7B193E}"/>
</file>

<file path=docProps/app.xml><?xml version="1.0" encoding="utf-8"?>
<Properties xmlns="http://schemas.openxmlformats.org/officeDocument/2006/extended-properties" xmlns:vt="http://schemas.openxmlformats.org/officeDocument/2006/docPropsVTypes">
  <Template/>
  <TotalTime>1037</TotalTime>
  <Words>1071</Words>
  <Application>Microsoft Office PowerPoint</Application>
  <PresentationFormat>Προβολή στην οθόνη (4:3)</PresentationFormat>
  <Paragraphs>142</Paragraphs>
  <Slides>24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Ροή</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vector>
  </TitlesOfParts>
  <Company>ΕΠΠtools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Εισάγετε τίτλο διαφάνειας</dc:title>
  <dc:creator>Melina Ploumidi</dc:creator>
  <cp:lastModifiedBy>hp</cp:lastModifiedBy>
  <cp:revision>97</cp:revision>
  <dcterms:created xsi:type="dcterms:W3CDTF">2018-10-21T15:59:48Z</dcterms:created>
  <dcterms:modified xsi:type="dcterms:W3CDTF">2018-10-30T06:10:08Z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0x010100D2261D37FDB2D846BED7B10EBE3CFFC2</vt:lpwstr>
  </property>
</Properties>
</file>