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56" r:id="rId2"/>
    <p:sldId id="427" r:id="rId3"/>
    <p:sldId id="400" r:id="rId4"/>
    <p:sldId id="425" r:id="rId5"/>
    <p:sldId id="428" r:id="rId6"/>
    <p:sldId id="429" r:id="rId7"/>
    <p:sldId id="430" r:id="rId8"/>
    <p:sldId id="431" r:id="rId9"/>
    <p:sldId id="432" r:id="rId10"/>
    <p:sldId id="382" r:id="rId11"/>
    <p:sldId id="426" r:id="rId12"/>
    <p:sldId id="439" r:id="rId13"/>
    <p:sldId id="311" r:id="rId14"/>
  </p:sldIdLst>
  <p:sldSz cx="9144000" cy="6858000" type="screen4x3"/>
  <p:notesSz cx="7019925" cy="93059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1F9A64"/>
    <a:srgbClr val="DD4458"/>
    <a:srgbClr val="E76039"/>
    <a:srgbClr val="43A499"/>
    <a:srgbClr val="E8E4CE"/>
    <a:srgbClr val="EF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6152" autoAdjust="0"/>
  </p:normalViewPr>
  <p:slideViewPr>
    <p:cSldViewPr snapToGrid="0">
      <p:cViewPr varScale="1">
        <p:scale>
          <a:sx n="74" d="100"/>
          <a:sy n="74" d="100"/>
        </p:scale>
        <p:origin x="17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4D848298-7C5C-40AB-93DF-2C2BC40F90B0}" type="datetimeFigureOut">
              <a:rPr lang="en-GB" smtClean="0"/>
              <a:pPr/>
              <a:t>11/12/2020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4D9469B1-D260-4076-B864-D1985B718B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5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68239-1893-4BAB-A302-73A834212DA1}" type="slidenum">
              <a:rPr lang="en-CY" smtClean="0"/>
              <a:t>1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745601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https://www.pchalliance.org/news/rethinking-quantifying-behavior-change-case-new-uses-measures-and-analysis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469B1-D260-4076-B864-D1985B718B7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377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https://twitter.com/alchemy_systems/status/826869587484499972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469B1-D260-4076-B864-D1985B718B7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880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CHANGING ENERGY BEHAVIOUR</a:t>
            </a:r>
          </a:p>
          <a:p>
            <a:endParaRPr lang="en-GB" dirty="0"/>
          </a:p>
          <a:p>
            <a:pPr defTabSz="932871">
              <a:defRPr/>
            </a:pPr>
            <a:r>
              <a:rPr lang="en-GB" dirty="0">
                <a:solidFill>
                  <a:srgbClr val="666666"/>
                </a:solidFill>
                <a:latin typeface="CF Din Light" panose="02000506000000020003" pitchFamily="50" charset="-95"/>
                <a:cs typeface="Segoe UI Semilight" panose="020B0402040204020203" pitchFamily="34" charset="0"/>
              </a:rPr>
              <a:t>Until recently, it was observed that in many cases children, during their school years, do not receive satisfactory information on renewable energy sources/rational use of energy/energy efficiency and that teachers might not have sufficient knowledge or suitable educational tools to teach energy subjects, and especially subjects concerning renewable energy sources and energy efficiency.</a:t>
            </a:r>
            <a:endParaRPr lang="el-GR" dirty="0">
              <a:solidFill>
                <a:srgbClr val="666666"/>
              </a:solidFill>
              <a:latin typeface="CF Din Light" panose="02000506000000020003" pitchFamily="50" charset="-95"/>
              <a:cs typeface="Segoe UI Semilight" panose="020B0402040204020203" pitchFamily="34" charset="0"/>
            </a:endParaRPr>
          </a:p>
          <a:p>
            <a:pPr defTabSz="932871">
              <a:defRPr/>
            </a:pPr>
            <a:endParaRPr lang="en-GB" dirty="0">
              <a:solidFill>
                <a:srgbClr val="666666"/>
              </a:solidFill>
              <a:latin typeface="CF Din Light" panose="02000506000000020003" pitchFamily="50" charset="-95"/>
              <a:cs typeface="Segoe UI Semilight" panose="020B040204020402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469B1-D260-4076-B864-D1985B718B7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5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BB7C06-E4F7-4499-AB3B-71364C1D9AC3}" type="slidenum">
              <a:rPr lang="it-IT" altLang="it-IT" smtClean="0"/>
              <a:pPr/>
              <a:t>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cap="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469B1-D260-4076-B864-D1985B718B7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229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>
                <a:solidFill>
                  <a:srgbClr val="666666"/>
                </a:solidFill>
                <a:latin typeface="CF Din Light" panose="02000506000000020003" pitchFamily="50" charset="-95"/>
                <a:cs typeface="Segoe UI Semilight" panose="020B0402040204020203" pitchFamily="34" charset="0"/>
              </a:rPr>
              <a:t>https://www.buildinggreen.com/blog/changing-behavior-and-saving-energy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469B1-D260-4076-B864-D1985B718B7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033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| CHANGING ENERGY BEHAVIOUR</a:t>
            </a:r>
          </a:p>
          <a:p>
            <a:pPr defTabSz="932871">
              <a:defRPr/>
            </a:pPr>
            <a:r>
              <a:rPr lang="en-GB" dirty="0"/>
              <a:t>https://www.pchalliance.org/news/beyond-quantified-self-three-behavior-change-strategies-work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469B1-D260-4076-B864-D1985B718B7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350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469B1-D260-4076-B864-D1985B718B7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937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871">
              <a:defRPr/>
            </a:pPr>
            <a:r>
              <a:rPr lang="en-GB" dirty="0"/>
              <a:t>10 </a:t>
            </a:r>
            <a:r>
              <a:rPr lang="en-GB" b="1" dirty="0"/>
              <a:t>Achieving energy efficiency through behaviour change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469B1-D260-4076-B864-D1985B718B7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382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871">
              <a:defRPr/>
            </a:pPr>
            <a:r>
              <a:rPr lang="en-GB" dirty="0"/>
              <a:t>https://www.k-state.edu/nres/capstone/SavingEnergyBehavioralChange_S14.pdf 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469B1-D260-4076-B864-D1985B718B7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079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https://www.education.govt.nz/school/property/state-schools/day-to-day-management/energy-use-and-conservation/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469B1-D260-4076-B864-D1985B718B7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68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2267-46F3-4E73-AD29-F135F6A36797}" type="datetimeFigureOut">
              <a:rPr lang="el-GR" smtClean="0"/>
              <a:pPr/>
              <a:t>11/12/2020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1BA5-B233-46DB-8778-2B0B2BB6B0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2267-46F3-4E73-AD29-F135F6A36797}" type="datetimeFigureOut">
              <a:rPr lang="el-GR" smtClean="0"/>
              <a:pPr/>
              <a:t>11/12/2020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1BA5-B233-46DB-8778-2B0B2BB6B0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2267-46F3-4E73-AD29-F135F6A36797}" type="datetimeFigureOut">
              <a:rPr lang="el-GR" smtClean="0"/>
              <a:pPr/>
              <a:t>11/12/2020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1BA5-B233-46DB-8778-2B0B2BB6B0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2267-46F3-4E73-AD29-F135F6A36797}" type="datetimeFigureOut">
              <a:rPr lang="el-GR" smtClean="0"/>
              <a:pPr/>
              <a:t>11/12/2020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1BA5-B233-46DB-8778-2B0B2BB6B0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2267-46F3-4E73-AD29-F135F6A36797}" type="datetimeFigureOut">
              <a:rPr lang="el-GR" smtClean="0"/>
              <a:pPr/>
              <a:t>11/12/2020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1BA5-B233-46DB-8778-2B0B2BB6B0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2267-46F3-4E73-AD29-F135F6A36797}" type="datetimeFigureOut">
              <a:rPr lang="el-GR" smtClean="0"/>
              <a:pPr/>
              <a:t>11/12/2020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1BA5-B233-46DB-8778-2B0B2BB6B0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2267-46F3-4E73-AD29-F135F6A36797}" type="datetimeFigureOut">
              <a:rPr lang="el-GR" smtClean="0"/>
              <a:pPr/>
              <a:t>11/12/2020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1BA5-B233-46DB-8778-2B0B2BB6B0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2267-46F3-4E73-AD29-F135F6A36797}" type="datetimeFigureOut">
              <a:rPr lang="el-GR" smtClean="0"/>
              <a:pPr/>
              <a:t>11/12/2020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1BA5-B233-46DB-8778-2B0B2BB6B0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2267-46F3-4E73-AD29-F135F6A36797}" type="datetimeFigureOut">
              <a:rPr lang="el-GR" smtClean="0"/>
              <a:pPr/>
              <a:t>11/12/2020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1BA5-B233-46DB-8778-2B0B2BB6B0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2267-46F3-4E73-AD29-F135F6A36797}" type="datetimeFigureOut">
              <a:rPr lang="el-GR" smtClean="0"/>
              <a:pPr/>
              <a:t>11/12/2020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1BA5-B233-46DB-8778-2B0B2BB6B0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2267-46F3-4E73-AD29-F135F6A36797}" type="datetimeFigureOut">
              <a:rPr lang="el-GR" smtClean="0"/>
              <a:pPr/>
              <a:t>11/12/2020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1BA5-B233-46DB-8778-2B0B2BB6B0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D2267-46F3-4E73-AD29-F135F6A36797}" type="datetimeFigureOut">
              <a:rPr lang="el-GR" smtClean="0"/>
              <a:pPr/>
              <a:t>11/12/2020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11BA5-B233-46DB-8778-2B0B2BB6B04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lp.gr" TargetMode="External"/><Relationship Id="rId7" Type="http://schemas.openxmlformats.org/officeDocument/2006/relationships/image" Target="../media/image4.png"/><Relationship Id="rId2" Type="http://schemas.openxmlformats.org/officeDocument/2006/relationships/hyperlink" Target="mailto:env@lp.g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6E8128-6387-45C6-9035-807E2EB6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0380"/>
            <a:ext cx="9144000" cy="399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B8D436-5F69-4521-B244-30627745E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671" y="651578"/>
            <a:ext cx="1405205" cy="10040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3183D7-AF4F-465C-A08A-419EE45D4623}"/>
              </a:ext>
            </a:extLst>
          </p:cNvPr>
          <p:cNvSpPr txBox="1"/>
          <p:nvPr/>
        </p:nvSpPr>
        <p:spPr>
          <a:xfrm>
            <a:off x="1616094" y="2912237"/>
            <a:ext cx="62706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«Στρατηγική Διασυνοριακή Συνεργασία &amp; Κεφαλαιοποίηση Κοινής Προσέγγισης για την Εξοικονόμηση Ενέργειας στα Δημόσια Κτίρια» </a:t>
            </a:r>
            <a:endParaRPr lang="en-C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563D83-C22D-41F0-AC51-C841FBB4E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98051"/>
            <a:ext cx="2548370" cy="1799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BE42EE-B954-9942-8172-8E8CE2E890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6470" y="252695"/>
            <a:ext cx="2891790" cy="180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40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- Ομάδα"/>
          <p:cNvGrpSpPr/>
          <p:nvPr/>
        </p:nvGrpSpPr>
        <p:grpSpPr>
          <a:xfrm>
            <a:off x="2843808" y="6165304"/>
            <a:ext cx="4032448" cy="517350"/>
            <a:chOff x="2843808" y="6165304"/>
            <a:chExt cx="4032448" cy="517350"/>
          </a:xfrm>
        </p:grpSpPr>
        <p:pic>
          <p:nvPicPr>
            <p:cNvPr id="4" name="3 - Εικόνα" descr="logo teeschool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3808" y="6165304"/>
              <a:ext cx="1368152" cy="517350"/>
            </a:xfrm>
            <a:prstGeom prst="rect">
              <a:avLst/>
            </a:prstGeom>
          </p:spPr>
        </p:pic>
        <p:sp>
          <p:nvSpPr>
            <p:cNvPr id="5" name="4 - TextBox"/>
            <p:cNvSpPr txBox="1"/>
            <p:nvPr/>
          </p:nvSpPr>
          <p:spPr>
            <a:xfrm>
              <a:off x="4355976" y="6165304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Project co-financed by the European</a:t>
              </a:r>
            </a:p>
            <a:p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Regional Development Fund</a:t>
              </a:r>
              <a:endParaRPr lang="el-GR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9" name="1 - Τίτλος">
            <a:extLst>
              <a:ext uri="{FF2B5EF4-FFF2-40B4-BE49-F238E27FC236}">
                <a16:creationId xmlns:a16="http://schemas.microsoft.com/office/drawing/2014/main" id="{38CEA1D2-6E1E-4A30-B42B-B09CF4BB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pPr algn="l">
              <a:tabLst>
                <a:tab pos="538163" algn="l"/>
              </a:tabLst>
            </a:pPr>
            <a:r>
              <a:rPr lang="el-GR" sz="2800" b="1" dirty="0">
                <a:solidFill>
                  <a:schemeClr val="bg1"/>
                </a:solidFill>
                <a:latin typeface="CF Din" panose="02000506030000020004" pitchFamily="50" charset="-95"/>
              </a:rPr>
              <a:t>	</a:t>
            </a:r>
            <a:r>
              <a:rPr lang="en-GB" sz="3200" b="1" dirty="0">
                <a:solidFill>
                  <a:schemeClr val="bg1"/>
                </a:solidFill>
                <a:latin typeface="CF Din" panose="02000506030000020004" pitchFamily="50" charset="-95"/>
              </a:rPr>
              <a:t>Behavioural change for EE at schools </a:t>
            </a:r>
            <a:endParaRPr lang="el-GR" sz="2800" b="1" dirty="0">
              <a:solidFill>
                <a:schemeClr val="bg1"/>
              </a:solidFill>
              <a:highlight>
                <a:srgbClr val="FFFF00"/>
              </a:highlight>
              <a:latin typeface="CF Din" panose="02000506030000020004" pitchFamily="50" charset="-95"/>
            </a:endParaRPr>
          </a:p>
        </p:txBody>
      </p:sp>
      <p:pic>
        <p:nvPicPr>
          <p:cNvPr id="3074" name="Picture 2" descr="Image result for behavioral change">
            <a:extLst>
              <a:ext uri="{FF2B5EF4-FFF2-40B4-BE49-F238E27FC236}">
                <a16:creationId xmlns:a16="http://schemas.microsoft.com/office/drawing/2014/main" id="{A65ADBD6-C7EC-4916-B16B-494A3DB84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3"/>
          <a:stretch/>
        </p:blipFill>
        <p:spPr bwMode="auto">
          <a:xfrm>
            <a:off x="0" y="0"/>
            <a:ext cx="9760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AE0C9B-7922-44D7-945B-0E6C126025C7}"/>
              </a:ext>
            </a:extLst>
          </p:cNvPr>
          <p:cNvSpPr/>
          <p:nvPr/>
        </p:nvSpPr>
        <p:spPr>
          <a:xfrm>
            <a:off x="557808" y="6165303"/>
            <a:ext cx="8352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F Din" panose="02000506030000020004" pitchFamily="50" charset="-95"/>
              </a:rPr>
              <a:t>So what are the steps for making these types of changes in schools? </a:t>
            </a:r>
          </a:p>
        </p:txBody>
      </p:sp>
    </p:spTree>
    <p:extLst>
      <p:ext uri="{BB962C8B-B14F-4D97-AF65-F5344CB8AC3E}">
        <p14:creationId xmlns:p14="http://schemas.microsoft.com/office/powerpoint/2010/main" val="898958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E5B18A-3F1E-4556-B3C8-2F94C804BE4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1 - Τίτλος">
            <a:extLst>
              <a:ext uri="{FF2B5EF4-FFF2-40B4-BE49-F238E27FC236}">
                <a16:creationId xmlns:a16="http://schemas.microsoft.com/office/drawing/2014/main" id="{38CEA1D2-6E1E-4A30-B42B-B09CF4BB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pPr algn="l">
              <a:tabLst>
                <a:tab pos="538163" algn="l"/>
              </a:tabLst>
            </a:pPr>
            <a:r>
              <a:rPr lang="el-GR" sz="2800" b="1" dirty="0">
                <a:solidFill>
                  <a:schemeClr val="bg1"/>
                </a:solidFill>
                <a:latin typeface="CF Din" panose="02000506030000020004" pitchFamily="50" charset="-95"/>
              </a:rPr>
              <a:t>	</a:t>
            </a:r>
            <a:r>
              <a:rPr lang="en-GB" sz="3200" b="1" dirty="0">
                <a:solidFill>
                  <a:schemeClr val="bg1"/>
                </a:solidFill>
                <a:latin typeface="CF Din" panose="02000506030000020004" pitchFamily="50" charset="-95"/>
              </a:rPr>
              <a:t>Behavioural change for EE at schools </a:t>
            </a:r>
            <a:endParaRPr lang="el-GR" sz="2800" b="1" dirty="0">
              <a:solidFill>
                <a:schemeClr val="bg1"/>
              </a:solidFill>
              <a:highlight>
                <a:srgbClr val="FFFF00"/>
              </a:highlight>
              <a:latin typeface="CF Din" panose="02000506030000020004" pitchFamily="50" charset="-95"/>
            </a:endParaRPr>
          </a:p>
        </p:txBody>
      </p:sp>
      <p:pic>
        <p:nvPicPr>
          <p:cNvPr id="5122" name="Picture 2" descr="Image result for behavioral change">
            <a:extLst>
              <a:ext uri="{FF2B5EF4-FFF2-40B4-BE49-F238E27FC236}">
                <a16:creationId xmlns:a16="http://schemas.microsoft.com/office/drawing/2014/main" id="{491D9CA0-1227-48CE-A340-2918FC1DB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30" y="366370"/>
            <a:ext cx="5705475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- Θέση περιεχομένου">
            <a:extLst>
              <a:ext uri="{FF2B5EF4-FFF2-40B4-BE49-F238E27FC236}">
                <a16:creationId xmlns:a16="http://schemas.microsoft.com/office/drawing/2014/main" id="{4EA9129D-9F99-46D9-897D-1C5330F721D3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2045162" y="2741176"/>
            <a:ext cx="5465135" cy="792088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l-GR" sz="4400" b="1" dirty="0">
                <a:solidFill>
                  <a:srgbClr val="595959"/>
                </a:solidFill>
                <a:cs typeface="Segoe UI Semilight" panose="020B0402040204020203" pitchFamily="34" charset="0"/>
              </a:rPr>
              <a:t>Βήματα που πρέπει </a:t>
            </a: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l-GR" sz="4400" b="1" dirty="0">
                <a:solidFill>
                  <a:srgbClr val="595959"/>
                </a:solidFill>
                <a:cs typeface="Segoe UI Semilight" panose="020B0402040204020203" pitchFamily="34" charset="0"/>
              </a:rPr>
              <a:t>να ληφθούν υπόψη</a:t>
            </a:r>
            <a:endParaRPr lang="en-GB" sz="4400" b="1" dirty="0">
              <a:solidFill>
                <a:srgbClr val="595959"/>
              </a:solidFill>
              <a:cs typeface="Segoe UI Semilight" panose="020B0402040204020203" pitchFamily="34" charset="0"/>
            </a:endParaRP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en-GB" sz="5000" b="1" dirty="0">
              <a:solidFill>
                <a:srgbClr val="595959"/>
              </a:solidFill>
              <a:latin typeface="CF Din" panose="02000506030000020004" pitchFamily="50" charset="-95"/>
              <a:cs typeface="Segoe UI Semilight" panose="020B0402040204020203" pitchFamily="34" charset="0"/>
            </a:endParaRP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en-GB" sz="5000" b="1" dirty="0">
              <a:solidFill>
                <a:srgbClr val="595959"/>
              </a:solidFill>
              <a:latin typeface="CF Din" panose="02000506030000020004" pitchFamily="50" charset="-95"/>
              <a:cs typeface="Segoe UI Semilight" panose="020B0402040204020203" pitchFamily="34" charset="0"/>
            </a:endParaRPr>
          </a:p>
          <a:p>
            <a:pPr marL="0" lvl="0" indent="0" algn="r">
              <a:lnSpc>
                <a:spcPct val="90000"/>
              </a:lnSpc>
              <a:spcBef>
                <a:spcPts val="1000"/>
              </a:spcBef>
              <a:buNone/>
            </a:pPr>
            <a:endParaRPr lang="el-GR" sz="2000" i="1" dirty="0">
              <a:solidFill>
                <a:srgbClr val="595959"/>
              </a:solidFill>
              <a:latin typeface="CF Din" panose="02000506030000020004" pitchFamily="50" charset="-95"/>
              <a:cs typeface="Segoe UI Semilight" panose="020B04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630F26-3059-A640-B4FD-A867B5984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440" y="90487"/>
            <a:ext cx="922516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2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- Τίτλος">
            <a:extLst>
              <a:ext uri="{FF2B5EF4-FFF2-40B4-BE49-F238E27FC236}">
                <a16:creationId xmlns:a16="http://schemas.microsoft.com/office/drawing/2014/main" id="{38CEA1D2-6E1E-4A30-B42B-B09CF4BB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236"/>
            <a:ext cx="8229600" cy="792088"/>
          </a:xfrm>
        </p:spPr>
        <p:txBody>
          <a:bodyPr>
            <a:noAutofit/>
          </a:bodyPr>
          <a:lstStyle/>
          <a:p>
            <a:pPr algn="l">
              <a:tabLst>
                <a:tab pos="538163" algn="l"/>
              </a:tabLst>
            </a:pPr>
            <a:r>
              <a:rPr lang="el-GR" sz="2800" b="1" dirty="0">
                <a:solidFill>
                  <a:schemeClr val="bg1"/>
                </a:solidFill>
                <a:latin typeface="CF Din" panose="02000506030000020004" pitchFamily="50" charset="-95"/>
              </a:rPr>
              <a:t>	</a:t>
            </a:r>
            <a:r>
              <a:rPr lang="el-GR" sz="2800" b="1" dirty="0"/>
              <a:t>Συμπέρασμα</a:t>
            </a:r>
            <a:endParaRPr lang="el-GR" sz="2400" b="1" dirty="0">
              <a:solidFill>
                <a:schemeClr val="bg1"/>
              </a:solidFill>
              <a:highlight>
                <a:srgbClr val="FFFF00"/>
              </a:highlight>
              <a:latin typeface="CF Din" panose="02000506030000020004" pitchFamily="50" charset="-95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D147B72-F127-4881-BCFE-A23F756CB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2" y="1007111"/>
            <a:ext cx="6384722" cy="131318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endParaRPr lang="en-GB" sz="2400" b="1" dirty="0">
              <a:solidFill>
                <a:srgbClr val="666666"/>
              </a:solidFill>
              <a:latin typeface="CF Din" panose="02000506030000020004" pitchFamily="50" charset="-95"/>
              <a:cs typeface="Segoe UI Semilight" panose="020B0402040204020203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1000"/>
              </a:spcBef>
              <a:buNone/>
            </a:pPr>
            <a:r>
              <a:rPr lang="el-GR" sz="1800" dirty="0">
                <a:cs typeface="Segoe UI Semilight" panose="020B0402040204020203" pitchFamily="34" charset="0"/>
              </a:rPr>
              <a:t>«Δεν μπορείς να μάθεις καινούρια κόλπα σε ένα γέρικο σκυλί» </a:t>
            </a:r>
            <a:endParaRPr lang="en-GB" sz="1800" dirty="0">
              <a:cs typeface="Segoe UI Semilight" panose="020B0402040204020203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1D08A02-D27E-674E-88C9-E9D06150B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2" y="3164937"/>
            <a:ext cx="63699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«</a:t>
            </a:r>
            <a:r>
              <a:rPr kumimoji="0" lang="en-GR" altLang="en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Οίσιν ο τρόπος εστίν εύτακτος, τούτοισι και ο βίος συντέτακται</a:t>
            </a:r>
            <a:r>
              <a:rPr kumimoji="0" lang="el-GR" altLang="en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»</a:t>
            </a:r>
            <a:endParaRPr kumimoji="0" lang="en-GR" altLang="en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359D02-A6B3-3D45-8424-50DC46E3A912}"/>
              </a:ext>
            </a:extLst>
          </p:cNvPr>
          <p:cNvSpPr/>
          <p:nvPr/>
        </p:nvSpPr>
        <p:spPr>
          <a:xfrm>
            <a:off x="1139611" y="3544183"/>
            <a:ext cx="7178040" cy="340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000"/>
              </a:spcBef>
            </a:pPr>
            <a:r>
              <a:rPr lang="el-GR" sz="1200" dirty="0">
                <a:cs typeface="Segoe UI Semilight" panose="020B0402040204020203" pitchFamily="34" charset="0"/>
              </a:rPr>
              <a:t>Αυτοί που η συμπεριφορά τους είναι σε τάξη και η ζωή τους είναι τακτοποιημένη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24720F-4290-824B-84C9-37409E3D3F20}"/>
              </a:ext>
            </a:extLst>
          </p:cNvPr>
          <p:cNvSpPr/>
          <p:nvPr/>
        </p:nvSpPr>
        <p:spPr>
          <a:xfrm>
            <a:off x="340579" y="5204558"/>
            <a:ext cx="6229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«Είμαστε αυτό που κάνουμε και όχι αυτό που λέμε ή σκεπτόμαστε ή αισθανόμαστε»</a:t>
            </a:r>
            <a:endParaRPr lang="en-GR" dirty="0"/>
          </a:p>
        </p:txBody>
      </p:sp>
      <p:pic>
        <p:nvPicPr>
          <p:cNvPr id="1027" name="Picture 3" descr="Δημόκριτος - ΑΦΟΡΜΕΣ, ΣΚΕΨΕΙΣ, ΔΗΜΙΟΥΡΓΙΑ">
            <a:extLst>
              <a:ext uri="{FF2B5EF4-FFF2-40B4-BE49-F238E27FC236}">
                <a16:creationId xmlns:a16="http://schemas.microsoft.com/office/drawing/2014/main" id="{E0999CDA-2845-CF4C-BDAF-FC303BC85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89" y="2608279"/>
            <a:ext cx="1570562" cy="173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r. Gordon Livingston, psychiatrist and author, dies - Baltimore Sun">
            <a:extLst>
              <a:ext uri="{FF2B5EF4-FFF2-40B4-BE49-F238E27FC236}">
                <a16:creationId xmlns:a16="http://schemas.microsoft.com/office/drawing/2014/main" id="{FC1C6F56-B462-1748-A4CB-FC9B22AA6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14" y="4797771"/>
            <a:ext cx="1984317" cy="141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Ταξίδι στην αρχαία Ελλάδα: Ο ρόλος της Εκκλησίας του Δήμου και η σημασία  της στην αρχαία Ελλάδα">
            <a:extLst>
              <a:ext uri="{FF2B5EF4-FFF2-40B4-BE49-F238E27FC236}">
                <a16:creationId xmlns:a16="http://schemas.microsoft.com/office/drawing/2014/main" id="{77048C6A-AEC8-CF49-BC10-E7C3C2E7C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27" y="1196754"/>
            <a:ext cx="2210577" cy="117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13" descr="Close">
            <a:extLst>
              <a:ext uri="{FF2B5EF4-FFF2-40B4-BE49-F238E27FC236}">
                <a16:creationId xmlns:a16="http://schemas.microsoft.com/office/drawing/2014/main" id="{7C6DEFA1-5A5A-D243-9A19-A7BED81AC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31129" y="999363"/>
            <a:ext cx="1570562" cy="1570562"/>
          </a:xfrm>
          <a:prstGeom prst="rect">
            <a:avLst/>
          </a:prstGeom>
        </p:spPr>
      </p:pic>
      <p:pic>
        <p:nvPicPr>
          <p:cNvPr id="16" name="Graphic 15" descr="Tick">
            <a:extLst>
              <a:ext uri="{FF2B5EF4-FFF2-40B4-BE49-F238E27FC236}">
                <a16:creationId xmlns:a16="http://schemas.microsoft.com/office/drawing/2014/main" id="{BD3251FC-4378-534D-9A57-3C12065DE4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55527" y="3639995"/>
            <a:ext cx="914400" cy="914400"/>
          </a:xfrm>
          <a:prstGeom prst="rect">
            <a:avLst/>
          </a:prstGeom>
        </p:spPr>
      </p:pic>
      <p:pic>
        <p:nvPicPr>
          <p:cNvPr id="20" name="Graphic 19" descr="Tick">
            <a:extLst>
              <a:ext uri="{FF2B5EF4-FFF2-40B4-BE49-F238E27FC236}">
                <a16:creationId xmlns:a16="http://schemas.microsoft.com/office/drawing/2014/main" id="{11C7C79E-CED0-AB45-8AE3-DE46D12B02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70070" y="53936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65162"/>
            <a:ext cx="9144000" cy="552767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Clr>
                <a:srgbClr val="C00000"/>
              </a:buClr>
              <a:defRPr/>
            </a:pPr>
            <a:endParaRPr lang="en-U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 algn="just" fontAlgn="auto">
              <a:spcAft>
                <a:spcPts val="0"/>
              </a:spcAft>
              <a:buClr>
                <a:srgbClr val="C00000"/>
              </a:buClr>
              <a:defRPr/>
            </a:pPr>
            <a:endParaRPr lang="en-U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 algn="just" fontAlgn="auto">
              <a:spcAft>
                <a:spcPts val="0"/>
              </a:spcAft>
              <a:buClr>
                <a:srgbClr val="C00000"/>
              </a:buClr>
              <a:defRPr/>
            </a:pPr>
            <a:endParaRPr lang="en-U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 algn="just" fontAlgn="auto">
              <a:spcAft>
                <a:spcPts val="0"/>
              </a:spcAft>
              <a:buClr>
                <a:srgbClr val="C00000"/>
              </a:buClr>
              <a:defRPr/>
            </a:pPr>
            <a:endParaRPr lang="en-U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 algn="just" fontAlgn="auto">
              <a:spcAft>
                <a:spcPts val="0"/>
              </a:spcAft>
              <a:buClr>
                <a:srgbClr val="C00000"/>
              </a:buClr>
              <a:defRPr/>
            </a:pPr>
            <a:endParaRPr lang="en-US" b="1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 algn="just" fontAlgn="auto">
              <a:spcAft>
                <a:spcPts val="0"/>
              </a:spcAft>
              <a:buClr>
                <a:srgbClr val="C00000"/>
              </a:buClr>
              <a:defRPr/>
            </a:pPr>
            <a:endParaRPr lang="en-US" b="1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it-IT" b="1" i="1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 marL="1714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it-IT" sz="1600" b="1" i="1" dirty="0">
                <a:latin typeface="Segoe UI" pitchFamily="34" charset="0"/>
                <a:cs typeface="Segoe UI" pitchFamily="34" charset="0"/>
              </a:rPr>
              <a:t>Contact Person</a:t>
            </a:r>
          </a:p>
          <a:p>
            <a:pPr marL="1714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it-IT" sz="1600" dirty="0">
                <a:latin typeface="Segoe UI" pitchFamily="34" charset="0"/>
                <a:cs typeface="Segoe UI" pitchFamily="34" charset="0"/>
              </a:rPr>
              <a:t>Konstantinos Karampourniotis </a:t>
            </a:r>
            <a:r>
              <a:rPr lang="el-GR" sz="1600" dirty="0">
                <a:latin typeface="Segoe UI" pitchFamily="34" charset="0"/>
                <a:cs typeface="Segoe UI" pitchFamily="34" charset="0"/>
              </a:rPr>
              <a:t>(</a:t>
            </a:r>
            <a:r>
              <a:rPr lang="en-US" sz="1600" dirty="0">
                <a:latin typeface="Segoe UI" pitchFamily="34" charset="0"/>
                <a:cs typeface="Segoe UI" pitchFamily="34" charset="0"/>
                <a:hlinkClick r:id="rId2"/>
              </a:rPr>
              <a:t>env@lp.gr</a:t>
            </a:r>
            <a:r>
              <a:rPr lang="el-GR" sz="1600" dirty="0">
                <a:latin typeface="Segoe UI" pitchFamily="34" charset="0"/>
                <a:cs typeface="Segoe UI" pitchFamily="34" charset="0"/>
              </a:rPr>
              <a:t>)</a:t>
            </a:r>
            <a:endParaRPr lang="en-US" sz="1600" dirty="0">
              <a:latin typeface="Segoe UI" pitchFamily="34" charset="0"/>
              <a:cs typeface="Segoe UI" pitchFamily="34" charset="0"/>
            </a:endParaRPr>
          </a:p>
          <a:p>
            <a:pPr marL="1714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1600" i="1" dirty="0">
                <a:latin typeface="Segoe UI" pitchFamily="34" charset="0"/>
                <a:cs typeface="Segoe UI" pitchFamily="34" charset="0"/>
              </a:rPr>
              <a:t>Partner</a:t>
            </a:r>
            <a:endParaRPr lang="it-IT" sz="1600" i="1" dirty="0">
              <a:latin typeface="Segoe UI" pitchFamily="34" charset="0"/>
              <a:cs typeface="Segoe UI" pitchFamily="34" charset="0"/>
            </a:endParaRPr>
          </a:p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it-IT" sz="1600" b="1" dirty="0">
              <a:latin typeface="Segoe UI" pitchFamily="34" charset="0"/>
              <a:cs typeface="Segoe UI" pitchFamily="34" charset="0"/>
            </a:endParaRPr>
          </a:p>
          <a:p>
            <a:pPr marL="1714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it-IT" sz="1600" b="1" i="1" dirty="0">
                <a:latin typeface="Segoe UI" pitchFamily="34" charset="0"/>
                <a:cs typeface="Segoe UI" pitchFamily="34" charset="0"/>
              </a:rPr>
              <a:t>Organization</a:t>
            </a:r>
          </a:p>
          <a:p>
            <a:pPr marL="1714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1600" dirty="0">
                <a:latin typeface="Segoe UI" pitchFamily="34" charset="0"/>
                <a:cs typeface="Segoe UI" pitchFamily="34" charset="0"/>
              </a:rPr>
              <a:t>Tel: </a:t>
            </a:r>
            <a:r>
              <a:rPr lang="el-GR" sz="1600" dirty="0">
                <a:latin typeface="Segoe UI" pitchFamily="34" charset="0"/>
                <a:cs typeface="Segoe UI" pitchFamily="34" charset="0"/>
              </a:rPr>
              <a:t>+30</a:t>
            </a:r>
            <a:r>
              <a:rPr lang="en-US" sz="1600" dirty="0">
                <a:latin typeface="Segoe UI" pitchFamily="34" charset="0"/>
                <a:cs typeface="Segoe UI" pitchFamily="34" charset="0"/>
              </a:rPr>
              <a:t> </a:t>
            </a:r>
            <a:r>
              <a:rPr lang="el-GR" sz="1600" dirty="0">
                <a:latin typeface="Segoe UI" pitchFamily="34" charset="0"/>
                <a:cs typeface="Segoe UI" pitchFamily="34" charset="0"/>
              </a:rPr>
              <a:t>2</a:t>
            </a:r>
            <a:r>
              <a:rPr lang="en-US" sz="1600" dirty="0">
                <a:latin typeface="Segoe UI" pitchFamily="34" charset="0"/>
                <a:cs typeface="Segoe UI" pitchFamily="34" charset="0"/>
              </a:rPr>
              <a:t>10</a:t>
            </a:r>
            <a:r>
              <a:rPr lang="el-GR" sz="16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>
                <a:latin typeface="Segoe UI" pitchFamily="34" charset="0"/>
                <a:cs typeface="Segoe UI" pitchFamily="34" charset="0"/>
              </a:rPr>
              <a:t>3800750 &amp; +30 215 5600440</a:t>
            </a:r>
            <a:endParaRPr lang="it-IT" sz="1600" dirty="0">
              <a:latin typeface="Segoe UI" pitchFamily="34" charset="0"/>
              <a:cs typeface="Segoe UI" pitchFamily="34" charset="0"/>
            </a:endParaRPr>
          </a:p>
          <a:p>
            <a:pPr marL="266700" indent="-952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tabLst>
                <a:tab pos="171450" algn="l"/>
              </a:tabLst>
              <a:defRPr/>
            </a:pPr>
            <a:r>
              <a:rPr lang="en-US" sz="1600" dirty="0">
                <a:latin typeface="Segoe UI" pitchFamily="34" charset="0"/>
                <a:cs typeface="Segoe UI" pitchFamily="34" charset="0"/>
                <a:hlinkClick r:id="rId3"/>
              </a:rPr>
              <a:t>info@lp.gr</a:t>
            </a:r>
            <a:endParaRPr lang="it-IT" sz="1600" dirty="0">
              <a:latin typeface="Segoe UI" pitchFamily="34" charset="0"/>
              <a:cs typeface="Segoe UI" pitchFamily="34" charset="0"/>
            </a:endParaRPr>
          </a:p>
          <a:p>
            <a:pPr algn="just" fontAlgn="auto">
              <a:spcAft>
                <a:spcPts val="0"/>
              </a:spcAft>
              <a:buClr>
                <a:srgbClr val="C00000"/>
              </a:buClr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11" descr="\\192.168.2.24\4.communication_promotion\LP Logo\Logo with N\Logo with N\logo_co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6080" y="4696059"/>
            <a:ext cx="201771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266BF9-1E20-CA4A-B1C6-EB15E459D613}"/>
              </a:ext>
            </a:extLst>
          </p:cNvPr>
          <p:cNvSpPr/>
          <p:nvPr/>
        </p:nvSpPr>
        <p:spPr>
          <a:xfrm>
            <a:off x="1130513" y="2888219"/>
            <a:ext cx="6882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altLang="it-IT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Ευχαριστ</a:t>
            </a:r>
            <a:r>
              <a:rPr lang="en-US" altLang="it-IT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ώ</a:t>
            </a:r>
            <a:r>
              <a:rPr lang="el-GR" altLang="it-IT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για την προσοχή, στη διάθεσή σας για ερωτήσεις</a:t>
            </a:r>
            <a:endParaRPr lang="it-IT" altLang="it-IT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8336C5-892B-8840-BBF9-B5979CA27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370" y="232495"/>
            <a:ext cx="2023630" cy="14459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AA8EAD-A136-CC45-8971-6DBC14754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0055"/>
            <a:ext cx="2548370" cy="17997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A687A7-A55A-D444-A00E-1CA39631C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6470" y="252695"/>
            <a:ext cx="2891790" cy="1801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0" y="1957388"/>
            <a:ext cx="9144000" cy="1077912"/>
          </a:xfrm>
          <a:solidFill>
            <a:srgbClr val="00A4B2"/>
          </a:solidFill>
        </p:spPr>
        <p:txBody>
          <a:bodyPr lIns="360000" tIns="72000" rIns="360000" bIns="72000">
            <a:normAutofit/>
          </a:bodyPr>
          <a:lstStyle/>
          <a:p>
            <a:pPr algn="ctr" eaLnBrk="1" hangingPunct="1"/>
            <a:r>
              <a:rPr lang="en-US" altLang="it-IT" sz="2400" dirty="0">
                <a:latin typeface="Segoe UI Light" pitchFamily="34" charset="0"/>
                <a:cs typeface="Segoe UI Light" pitchFamily="34" charset="0"/>
              </a:rPr>
              <a:t>Behavioral Change for Increased Public Buildings Performance</a:t>
            </a:r>
            <a:r>
              <a:rPr lang="el-GR" altLang="it-IT" sz="2400" dirty="0">
                <a:latin typeface="Segoe UI Light" pitchFamily="34" charset="0"/>
                <a:cs typeface="Segoe UI Light" pitchFamily="34" charset="0"/>
              </a:rPr>
              <a:t>:</a:t>
            </a:r>
            <a:endParaRPr lang="it-IT" altLang="it-IT" sz="2400" b="1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8195" name="Rettangolo 9"/>
          <p:cNvSpPr>
            <a:spLocks noChangeArrowheads="1"/>
          </p:cNvSpPr>
          <p:nvPr/>
        </p:nvSpPr>
        <p:spPr bwMode="auto">
          <a:xfrm>
            <a:off x="2298700" y="3354388"/>
            <a:ext cx="6132513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it-IT" sz="1400" b="1" dirty="0">
                <a:latin typeface="Segoe UI Light" pitchFamily="34" charset="0"/>
                <a:cs typeface="Segoe UI Light" pitchFamily="34" charset="0"/>
              </a:rPr>
              <a:t>Headquarters - Athens</a:t>
            </a:r>
          </a:p>
          <a:p>
            <a:pPr algn="r" eaLnBrk="1" hangingPunct="1"/>
            <a:r>
              <a:rPr lang="en-US" altLang="it-IT" sz="1400" dirty="0">
                <a:latin typeface="Segoe UI Light" pitchFamily="34" charset="0"/>
                <a:cs typeface="Segoe UI Light" pitchFamily="34" charset="0"/>
              </a:rPr>
              <a:t>Address: </a:t>
            </a:r>
            <a:r>
              <a:rPr lang="en-US" altLang="it-IT" sz="1400" dirty="0" err="1">
                <a:latin typeface="Segoe UI Light" pitchFamily="34" charset="0"/>
                <a:cs typeface="Segoe UI Light" pitchFamily="34" charset="0"/>
              </a:rPr>
              <a:t>Kosti</a:t>
            </a:r>
            <a:r>
              <a:rPr lang="en-US" altLang="it-IT" sz="1400" dirty="0">
                <a:latin typeface="Segoe UI Light" pitchFamily="34" charset="0"/>
                <a:cs typeface="Segoe UI Light" pitchFamily="34" charset="0"/>
              </a:rPr>
              <a:t> </a:t>
            </a:r>
            <a:r>
              <a:rPr lang="en-US" altLang="it-IT" sz="1400" dirty="0" err="1">
                <a:latin typeface="Segoe UI Light" pitchFamily="34" charset="0"/>
                <a:cs typeface="Segoe UI Light" pitchFamily="34" charset="0"/>
              </a:rPr>
              <a:t>Palama</a:t>
            </a:r>
            <a:r>
              <a:rPr lang="en-US" altLang="it-IT" sz="1400" dirty="0">
                <a:latin typeface="Segoe UI Light" pitchFamily="34" charset="0"/>
                <a:cs typeface="Segoe UI Light" pitchFamily="34" charset="0"/>
              </a:rPr>
              <a:t> 46, Dafni, 17237 Athens</a:t>
            </a:r>
          </a:p>
          <a:p>
            <a:pPr algn="r" eaLnBrk="1" hangingPunct="1"/>
            <a:r>
              <a:rPr lang="en-US" altLang="it-IT" sz="1400" dirty="0">
                <a:latin typeface="Segoe UI Light" pitchFamily="34" charset="0"/>
                <a:cs typeface="Segoe UI Light" pitchFamily="34" charset="0"/>
              </a:rPr>
              <a:t>Tel./Fax: +30 210 3800750, +30 215 5600440 </a:t>
            </a:r>
          </a:p>
          <a:p>
            <a:pPr algn="r" eaLnBrk="1" hangingPunct="1"/>
            <a:endParaRPr lang="en-US" altLang="it-IT" sz="1400" b="1" dirty="0">
              <a:latin typeface="Segoe UI Light" pitchFamily="34" charset="0"/>
              <a:cs typeface="Segoe UI Light" pitchFamily="34" charset="0"/>
            </a:endParaRPr>
          </a:p>
          <a:p>
            <a:pPr algn="r" eaLnBrk="1" hangingPunct="1"/>
            <a:r>
              <a:rPr lang="en-US" altLang="it-IT" sz="1400" b="1" dirty="0">
                <a:latin typeface="Segoe UI Light" pitchFamily="34" charset="0"/>
                <a:cs typeface="Segoe UI Light" pitchFamily="34" charset="0"/>
              </a:rPr>
              <a:t>Representative Office - Brussels </a:t>
            </a:r>
          </a:p>
          <a:p>
            <a:pPr algn="r" eaLnBrk="1" hangingPunct="1"/>
            <a:r>
              <a:rPr lang="en-US" altLang="it-IT" sz="1400" dirty="0">
                <a:latin typeface="Segoe UI Light" pitchFamily="34" charset="0"/>
                <a:cs typeface="Segoe UI Light" pitchFamily="34" charset="0"/>
              </a:rPr>
              <a:t>Address: Rue de la Science 14, Brussels, 1000 </a:t>
            </a:r>
          </a:p>
          <a:p>
            <a:pPr algn="r" eaLnBrk="1" hangingPunct="1"/>
            <a:endParaRPr lang="en-US" altLang="it-IT" sz="1400" dirty="0">
              <a:latin typeface="Segoe UI Light" pitchFamily="34" charset="0"/>
              <a:cs typeface="Segoe UI Light" pitchFamily="34" charset="0"/>
            </a:endParaRPr>
          </a:p>
          <a:p>
            <a:pPr algn="r" eaLnBrk="1" hangingPunct="1"/>
            <a:r>
              <a:rPr lang="en-US" altLang="it-IT" sz="1400" dirty="0">
                <a:latin typeface="Segoe UI Light" pitchFamily="34" charset="0"/>
                <a:cs typeface="Segoe UI Light" pitchFamily="34" charset="0"/>
              </a:rPr>
              <a:t>e-mail: </a:t>
            </a:r>
            <a:r>
              <a:rPr lang="en-US" altLang="it-IT" sz="1400" dirty="0" err="1">
                <a:latin typeface="Segoe UI Light" pitchFamily="34" charset="0"/>
                <a:cs typeface="Segoe UI Light" pitchFamily="34" charset="0"/>
              </a:rPr>
              <a:t>info@lp.gr</a:t>
            </a:r>
            <a:r>
              <a:rPr lang="en-US" altLang="it-IT" sz="1400" dirty="0">
                <a:latin typeface="Segoe UI Light" pitchFamily="34" charset="0"/>
                <a:cs typeface="Segoe UI Light" pitchFamily="34" charset="0"/>
              </a:rPr>
              <a:t> </a:t>
            </a:r>
          </a:p>
          <a:p>
            <a:pPr algn="r" eaLnBrk="1" hangingPunct="1"/>
            <a:r>
              <a:rPr lang="en-US" altLang="it-IT" sz="1400" dirty="0">
                <a:latin typeface="Segoe UI Light" pitchFamily="34" charset="0"/>
                <a:cs typeface="Segoe UI Light" pitchFamily="34" charset="0"/>
              </a:rPr>
              <a:t>website: </a:t>
            </a:r>
            <a:r>
              <a:rPr lang="en-US" altLang="it-IT" sz="1400" dirty="0" err="1">
                <a:latin typeface="Segoe UI Light" pitchFamily="34" charset="0"/>
                <a:cs typeface="Segoe UI Light" pitchFamily="34" charset="0"/>
              </a:rPr>
              <a:t>www.lp.gr</a:t>
            </a:r>
            <a:endParaRPr lang="en-US" altLang="it-IT" sz="1400" dirty="0">
              <a:latin typeface="Segoe UI Light" pitchFamily="34" charset="0"/>
              <a:cs typeface="Segoe UI Light" pitchFamily="34" charset="0"/>
            </a:endParaRPr>
          </a:p>
          <a:p>
            <a:pPr algn="ctr" eaLnBrk="1" hangingPunct="1"/>
            <a:endParaRPr lang="en-US" altLang="it-IT" sz="2400" b="1" dirty="0"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8196" name="13 - Εικόνα" descr="twitter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313" y="5622925"/>
            <a:ext cx="26511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3" descr="\\192.168.2.24\4.communication_promotion\Εταιρική Ταυτότητα\png\linkedin-2048-bla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950" y="5538788"/>
            <a:ext cx="3778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4" descr="\\192.168.2.24\4.communication_promotion\Εταιρική Ταυτότητα\png\facebook-2048-blac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2413" y="5524500"/>
            <a:ext cx="3841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20 - Ορθογώνιο"/>
          <p:cNvSpPr>
            <a:spLocks noChangeArrowheads="1"/>
          </p:cNvSpPr>
          <p:nvPr/>
        </p:nvSpPr>
        <p:spPr bwMode="auto">
          <a:xfrm>
            <a:off x="850900" y="5173663"/>
            <a:ext cx="107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it-IT" b="1">
                <a:latin typeface="Segoe UI Light" pitchFamily="34" charset="0"/>
                <a:cs typeface="Segoe UI Light" pitchFamily="34" charset="0"/>
              </a:rPr>
              <a:t>Follow us</a:t>
            </a:r>
          </a:p>
        </p:txBody>
      </p:sp>
      <p:sp>
        <p:nvSpPr>
          <p:cNvPr id="8200" name="21 - Ορθογώνιο"/>
          <p:cNvSpPr>
            <a:spLocks noChangeArrowheads="1"/>
          </p:cNvSpPr>
          <p:nvPr/>
        </p:nvSpPr>
        <p:spPr bwMode="auto">
          <a:xfrm>
            <a:off x="3406775" y="6364288"/>
            <a:ext cx="2330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it-IT" sz="1400">
                <a:latin typeface="Segoe UI Light" pitchFamily="34" charset="0"/>
                <a:cs typeface="Segoe UI Light" pitchFamily="34" charset="0"/>
              </a:rPr>
              <a:t>Inspiring a </a:t>
            </a:r>
            <a:r>
              <a:rPr lang="en-US" altLang="it-IT" sz="1400">
                <a:solidFill>
                  <a:schemeClr val="accent2"/>
                </a:solidFill>
                <a:latin typeface="Segoe UI Light" pitchFamily="34" charset="0"/>
                <a:cs typeface="Segoe UI Light" pitchFamily="34" charset="0"/>
              </a:rPr>
              <a:t>BETTER</a:t>
            </a:r>
            <a:r>
              <a:rPr lang="en-US" altLang="it-IT" sz="1400">
                <a:latin typeface="Segoe UI Light" pitchFamily="34" charset="0"/>
                <a:cs typeface="Segoe UI Light" pitchFamily="34" charset="0"/>
              </a:rPr>
              <a:t> world</a:t>
            </a:r>
          </a:p>
        </p:txBody>
      </p:sp>
      <p:cxnSp>
        <p:nvCxnSpPr>
          <p:cNvPr id="10" name="Straight Connector 3"/>
          <p:cNvCxnSpPr/>
          <p:nvPr/>
        </p:nvCxnSpPr>
        <p:spPr>
          <a:xfrm>
            <a:off x="0" y="6292850"/>
            <a:ext cx="91440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2" name="Picture 11" descr="\\192.168.2.24\4.communication_promotion\LP Logo\Logo with N\Logo with N\logo_co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7207" y="527367"/>
            <a:ext cx="2223136" cy="96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8A48B5-8720-1D4C-81DE-99419F143F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985" y="-105895"/>
            <a:ext cx="2887663" cy="20632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61160"/>
            <a:ext cx="8229600" cy="2035248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5000" b="1" dirty="0">
                <a:solidFill>
                  <a:srgbClr val="595959"/>
                </a:solidFill>
                <a:latin typeface="CF Din" panose="02000506030000020004" pitchFamily="50" charset="-95"/>
                <a:cs typeface="Segoe UI Semilight" panose="020B0402040204020203" pitchFamily="34" charset="0"/>
              </a:rPr>
              <a:t>“We shape our buildings, and afterwards they shape us”</a:t>
            </a: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en-GB" sz="5000" b="1" dirty="0">
              <a:solidFill>
                <a:srgbClr val="595959"/>
              </a:solidFill>
              <a:latin typeface="CF Din" panose="02000506030000020004" pitchFamily="50" charset="-95"/>
              <a:cs typeface="Segoe UI Semilight" panose="020B0402040204020203" pitchFamily="34" charset="0"/>
            </a:endParaRP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en-GB" sz="5000" b="1" dirty="0">
              <a:solidFill>
                <a:srgbClr val="595959"/>
              </a:solidFill>
              <a:latin typeface="CF Din" panose="02000506030000020004" pitchFamily="50" charset="-95"/>
              <a:cs typeface="Segoe UI Semilight" panose="020B0402040204020203" pitchFamily="34" charset="0"/>
            </a:endParaRP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2000" b="1" i="1" dirty="0">
                <a:solidFill>
                  <a:srgbClr val="595959"/>
                </a:solidFill>
                <a:latin typeface="CF Din" panose="02000506030000020004" pitchFamily="50" charset="-95"/>
                <a:cs typeface="Segoe UI Semilight" panose="020B0402040204020203" pitchFamily="34" charset="0"/>
              </a:rPr>
              <a:t> </a:t>
            </a:r>
            <a:r>
              <a:rPr lang="en-GB" sz="2000" i="1" dirty="0">
                <a:solidFill>
                  <a:srgbClr val="595959"/>
                </a:solidFill>
                <a:latin typeface="CF Din" panose="02000506030000020004" pitchFamily="50" charset="-95"/>
                <a:cs typeface="Segoe UI Semilight" panose="020B0402040204020203" pitchFamily="34" charset="0"/>
              </a:rPr>
              <a:t>Winston Churchill</a:t>
            </a:r>
            <a:endParaRPr lang="el-GR" sz="2000" i="1" dirty="0">
              <a:solidFill>
                <a:srgbClr val="595959"/>
              </a:solidFill>
              <a:latin typeface="CF Din" panose="02000506030000020004" pitchFamily="50" charset="-95"/>
              <a:cs typeface="Segoe UI Semilight" panose="020B0402040204020203" pitchFamily="34" charset="0"/>
            </a:endParaRPr>
          </a:p>
        </p:txBody>
      </p:sp>
      <p:sp>
        <p:nvSpPr>
          <p:cNvPr id="16" name="1 - Τίτλος">
            <a:extLst>
              <a:ext uri="{FF2B5EF4-FFF2-40B4-BE49-F238E27FC236}">
                <a16:creationId xmlns:a16="http://schemas.microsoft.com/office/drawing/2014/main" id="{63D51C8B-C427-4BF7-844B-F7A14D4C36E7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538163" algn="l"/>
              </a:tabLst>
            </a:pPr>
            <a:r>
              <a:rPr lang="el-GR" sz="2800" b="1">
                <a:solidFill>
                  <a:schemeClr val="bg1"/>
                </a:solidFill>
                <a:latin typeface="CF Din" panose="02000506030000020004" pitchFamily="50" charset="-95"/>
              </a:rPr>
              <a:t>	</a:t>
            </a:r>
            <a:r>
              <a:rPr lang="en-GB" sz="3200" b="1">
                <a:solidFill>
                  <a:schemeClr val="bg1"/>
                </a:solidFill>
                <a:latin typeface="CF Din" panose="02000506030000020004" pitchFamily="50" charset="-95"/>
              </a:rPr>
              <a:t>Behavioural change for EE at schools </a:t>
            </a:r>
            <a:endParaRPr lang="el-GR" sz="2800" b="1" dirty="0">
              <a:solidFill>
                <a:schemeClr val="bg1"/>
              </a:solidFill>
              <a:highlight>
                <a:srgbClr val="FFFF00"/>
              </a:highlight>
              <a:latin typeface="CF Din" panose="02000506030000020004" pitchFamily="50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2914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D147B72-F127-4881-BCFE-A23F756CB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90040"/>
            <a:ext cx="8229599" cy="4525963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70000"/>
              </a:lnSpc>
              <a:spcBef>
                <a:spcPts val="1000"/>
              </a:spcBef>
              <a:buNone/>
            </a:pPr>
            <a:endParaRPr lang="en-GB" sz="1800" i="1" dirty="0">
              <a:solidFill>
                <a:srgbClr val="1F9A64"/>
              </a:solidFill>
              <a:latin typeface="CF Din Light" panose="02000506000000020003" pitchFamily="50" charset="-95"/>
              <a:cs typeface="Segoe UI Semilight" panose="020B0402040204020203" pitchFamily="34" charset="0"/>
            </a:endParaRPr>
          </a:p>
          <a:p>
            <a:pPr marL="0" lvl="0" indent="0" algn="ctr">
              <a:lnSpc>
                <a:spcPct val="170000"/>
              </a:lnSpc>
              <a:spcBef>
                <a:spcPts val="1000"/>
              </a:spcBef>
              <a:buNone/>
            </a:pPr>
            <a:r>
              <a:rPr lang="el-GR" sz="2000" i="1" dirty="0">
                <a:cs typeface="Segoe UI Semilight" panose="020B0402040204020203" pitchFamily="34" charset="0"/>
              </a:rPr>
              <a:t>... Μπορείτε να χτίσετε </a:t>
            </a:r>
            <a:r>
              <a:rPr lang="el-GR" sz="2000" b="1" i="1" dirty="0">
                <a:cs typeface="Segoe UI Semilight" panose="020B0402040204020203" pitchFamily="34" charset="0"/>
              </a:rPr>
              <a:t>δύο πανομοιότυπα </a:t>
            </a:r>
            <a:r>
              <a:rPr lang="el-GR" sz="2000" i="1" dirty="0">
                <a:cs typeface="Segoe UI Semilight" panose="020B0402040204020203" pitchFamily="34" charset="0"/>
              </a:rPr>
              <a:t>κτίρια ακριβώς δίπλα το ένα στο άλλο με τα ίδια επίπεδα μόνωσης, τα ίδια παράθυρα, τις ίδιες συσκευές και τον ίδιο φωτισμό και η κατανάλωση ενέργειας τους να διαφέρει σημαντικά, </a:t>
            </a:r>
            <a:r>
              <a:rPr lang="el-GR" sz="2000" b="1" i="1" dirty="0">
                <a:cs typeface="Segoe UI Semilight" panose="020B0402040204020203" pitchFamily="34" charset="0"/>
              </a:rPr>
              <a:t>επειδή λειτουργούν διαφορετικά </a:t>
            </a:r>
            <a:r>
              <a:rPr lang="el-GR" sz="2000" i="1" dirty="0">
                <a:cs typeface="Segoe UI Semilight" panose="020B0402040204020203" pitchFamily="34" charset="0"/>
              </a:rPr>
              <a:t>...</a:t>
            </a:r>
            <a:endParaRPr lang="en-GB" sz="2000" i="1" dirty="0">
              <a:cs typeface="Segoe UI Semilight" panose="020B0402040204020203" pitchFamily="34" charset="0"/>
            </a:endParaRPr>
          </a:p>
          <a:p>
            <a:pPr marL="0" lvl="0" indent="0" algn="ctr">
              <a:lnSpc>
                <a:spcPct val="170000"/>
              </a:lnSpc>
              <a:spcBef>
                <a:spcPts val="1000"/>
              </a:spcBef>
              <a:buNone/>
            </a:pPr>
            <a:endParaRPr lang="en-GB" sz="1800" i="1" dirty="0">
              <a:solidFill>
                <a:srgbClr val="1F9A64"/>
              </a:solidFill>
              <a:latin typeface="CF Din Light" panose="02000506000000020003" pitchFamily="50" charset="-95"/>
              <a:cs typeface="Segoe UI Semilight" panose="020B0402040204020203" pitchFamily="34" charset="0"/>
            </a:endParaRPr>
          </a:p>
          <a:p>
            <a:pPr marL="0" lvl="0" indent="0" algn="ctr">
              <a:lnSpc>
                <a:spcPct val="170000"/>
              </a:lnSpc>
              <a:spcBef>
                <a:spcPts val="1000"/>
              </a:spcBef>
              <a:buNone/>
            </a:pPr>
            <a:r>
              <a:rPr lang="en-GB" sz="1400" i="1" dirty="0">
                <a:solidFill>
                  <a:srgbClr val="666666"/>
                </a:solidFill>
                <a:latin typeface="CF Din Light" panose="02000506000000020003" pitchFamily="50" charset="-95"/>
                <a:cs typeface="Segoe UI Semilight" panose="020B0402040204020203" pitchFamily="34" charset="0"/>
              </a:rPr>
              <a:t>Changing </a:t>
            </a:r>
            <a:r>
              <a:rPr lang="en-GB" sz="1400" i="1" dirty="0" err="1">
                <a:solidFill>
                  <a:srgbClr val="666666"/>
                </a:solidFill>
                <a:latin typeface="CF Din Light" panose="02000506000000020003" pitchFamily="50" charset="-95"/>
                <a:cs typeface="Segoe UI Semilight" panose="020B0402040204020203" pitchFamily="34" charset="0"/>
              </a:rPr>
              <a:t>Behavior</a:t>
            </a:r>
            <a:r>
              <a:rPr lang="en-GB" sz="1400" i="1" dirty="0">
                <a:solidFill>
                  <a:srgbClr val="666666"/>
                </a:solidFill>
                <a:latin typeface="CF Din Light" panose="02000506000000020003" pitchFamily="50" charset="-95"/>
                <a:cs typeface="Segoe UI Semilight" panose="020B0402040204020203" pitchFamily="34" charset="0"/>
              </a:rPr>
              <a:t> and Saving Energy  (December 20, 2012) – The building green blog post</a:t>
            </a:r>
          </a:p>
          <a:p>
            <a:pPr marL="0" lvl="0" indent="0" algn="ctr">
              <a:lnSpc>
                <a:spcPct val="170000"/>
              </a:lnSpc>
              <a:spcBef>
                <a:spcPts val="1000"/>
              </a:spcBef>
              <a:buNone/>
            </a:pPr>
            <a:endParaRPr lang="en-GB" sz="1800" i="1" dirty="0">
              <a:solidFill>
                <a:srgbClr val="1F9A64"/>
              </a:solidFill>
              <a:latin typeface="CF Din Light" panose="02000506000000020003" pitchFamily="50" charset="-95"/>
              <a:cs typeface="Segoe UI Semilight" panose="020B04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730E22-510A-8D4C-8EFB-3F212B6E5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370" y="-15209"/>
            <a:ext cx="1405205" cy="1004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EC1595-F301-1746-B84E-932DFB65D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48370" cy="17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8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- Ομάδα"/>
          <p:cNvGrpSpPr/>
          <p:nvPr/>
        </p:nvGrpSpPr>
        <p:grpSpPr>
          <a:xfrm>
            <a:off x="2843808" y="6165304"/>
            <a:ext cx="4032448" cy="517350"/>
            <a:chOff x="2843808" y="6165304"/>
            <a:chExt cx="4032448" cy="517350"/>
          </a:xfrm>
        </p:grpSpPr>
        <p:pic>
          <p:nvPicPr>
            <p:cNvPr id="4" name="3 - Εικόνα" descr="logo teeschool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3808" y="6165304"/>
              <a:ext cx="1368152" cy="517350"/>
            </a:xfrm>
            <a:prstGeom prst="rect">
              <a:avLst/>
            </a:prstGeom>
          </p:spPr>
        </p:pic>
        <p:sp>
          <p:nvSpPr>
            <p:cNvPr id="5" name="4 - TextBox"/>
            <p:cNvSpPr txBox="1"/>
            <p:nvPr/>
          </p:nvSpPr>
          <p:spPr>
            <a:xfrm>
              <a:off x="4355976" y="6165304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Project co-financed by the European</a:t>
              </a:r>
            </a:p>
            <a:p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Regional Development Fund</a:t>
              </a:r>
              <a:endParaRPr lang="el-GR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7" name="Picture 2" descr="Image result for behavioral change">
            <a:extLst>
              <a:ext uri="{FF2B5EF4-FFF2-40B4-BE49-F238E27FC236}">
                <a16:creationId xmlns:a16="http://schemas.microsoft.com/office/drawing/2014/main" id="{BE07CBF8-AE7E-4DC4-B8EC-E30A76332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81"/>
          <a:stretch/>
        </p:blipFill>
        <p:spPr bwMode="auto">
          <a:xfrm>
            <a:off x="0" y="1023058"/>
            <a:ext cx="9148726" cy="58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- Τίτλος">
            <a:extLst>
              <a:ext uri="{FF2B5EF4-FFF2-40B4-BE49-F238E27FC236}">
                <a16:creationId xmlns:a16="http://schemas.microsoft.com/office/drawing/2014/main" id="{38CEA1D2-6E1E-4A30-B42B-B09CF4BB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pPr algn="l">
              <a:tabLst>
                <a:tab pos="538163" algn="l"/>
              </a:tabLst>
            </a:pPr>
            <a:r>
              <a:rPr lang="el-GR" sz="2800" b="1" dirty="0">
                <a:solidFill>
                  <a:schemeClr val="bg1"/>
                </a:solidFill>
                <a:latin typeface="CF Din" panose="02000506030000020004" pitchFamily="50" charset="-95"/>
              </a:rPr>
              <a:t>	</a:t>
            </a:r>
            <a:r>
              <a:rPr lang="el-GR" sz="2800" b="1" dirty="0"/>
              <a:t>Γιατί και πως να αλλάζουμε Συμπεριφορά;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D147B72-F127-4881-BCFE-A23F756CB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90040"/>
            <a:ext cx="8229599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spcBef>
                <a:spcPts val="1000"/>
              </a:spcBef>
              <a:buNone/>
            </a:pPr>
            <a:r>
              <a:rPr lang="el-GR" sz="1800" dirty="0">
                <a:cs typeface="Segoe UI Semilight" panose="020B0402040204020203" pitchFamily="34" charset="0"/>
              </a:rPr>
              <a:t>Η </a:t>
            </a:r>
            <a:r>
              <a:rPr lang="el-GR" sz="1800" b="1" dirty="0">
                <a:cs typeface="Segoe UI Semilight" panose="020B0402040204020203" pitchFamily="34" charset="0"/>
              </a:rPr>
              <a:t>ενεργειακή συμπεριφορά </a:t>
            </a:r>
            <a:r>
              <a:rPr lang="el-GR" sz="1400" dirty="0">
                <a:cs typeface="Segoe UI Semilight" panose="020B0402040204020203" pitchFamily="34" charset="0"/>
              </a:rPr>
              <a:t>μπορεί να αλλάξει είτε μέσω μιας </a:t>
            </a:r>
            <a:r>
              <a:rPr lang="el-GR" sz="2400" dirty="0">
                <a:cs typeface="Segoe UI Semilight" panose="020B0402040204020203" pitchFamily="34" charset="0"/>
              </a:rPr>
              <a:t>επένδυσης</a:t>
            </a:r>
            <a:r>
              <a:rPr lang="el-GR" sz="1800" dirty="0">
                <a:cs typeface="Segoe UI Semilight" panose="020B0402040204020203" pitchFamily="34" charset="0"/>
              </a:rPr>
              <a:t> </a:t>
            </a:r>
            <a:r>
              <a:rPr lang="el-GR" sz="1400" dirty="0">
                <a:cs typeface="Segoe UI Semilight" panose="020B0402040204020203" pitchFamily="34" charset="0"/>
              </a:rPr>
              <a:t>είτε μέσω της </a:t>
            </a:r>
            <a:r>
              <a:rPr lang="el-GR" sz="1800" dirty="0">
                <a:cs typeface="Segoe UI Semilight" panose="020B0402040204020203" pitchFamily="34" charset="0"/>
              </a:rPr>
              <a:t> </a:t>
            </a:r>
            <a:r>
              <a:rPr lang="el-GR" sz="2400" dirty="0">
                <a:cs typeface="Segoe UI Semilight" panose="020B0402040204020203" pitchFamily="34" charset="0"/>
              </a:rPr>
              <a:t>συνηθισμένης συμπεριφοράς</a:t>
            </a:r>
            <a:r>
              <a:rPr lang="el-GR" sz="1800" dirty="0">
                <a:cs typeface="Segoe UI Semilight" panose="020B0402040204020203" pitchFamily="34" charset="0"/>
              </a:rPr>
              <a:t>. </a:t>
            </a:r>
          </a:p>
          <a:p>
            <a:pPr marL="0" indent="0" algn="just">
              <a:lnSpc>
                <a:spcPct val="160000"/>
              </a:lnSpc>
              <a:spcBef>
                <a:spcPts val="1000"/>
              </a:spcBef>
              <a:buNone/>
            </a:pPr>
            <a:r>
              <a:rPr lang="en-US" sz="1800" dirty="0">
                <a:cs typeface="Segoe UI Semilight" panose="020B0402040204020203" pitchFamily="34" charset="0"/>
              </a:rPr>
              <a:t>- </a:t>
            </a:r>
            <a:r>
              <a:rPr lang="el-GR" sz="1800" dirty="0">
                <a:cs typeface="Segoe UI Semilight" panose="020B0402040204020203" pitchFamily="34" charset="0"/>
              </a:rPr>
              <a:t>Η </a:t>
            </a:r>
            <a:r>
              <a:rPr lang="el-GR" sz="1800" b="1" dirty="0">
                <a:cs typeface="Segoe UI Semilight" panose="020B0402040204020203" pitchFamily="34" charset="0"/>
              </a:rPr>
              <a:t>επένδυση</a:t>
            </a:r>
            <a:r>
              <a:rPr lang="el-GR" sz="1800" dirty="0">
                <a:cs typeface="Segoe UI Semilight" panose="020B0402040204020203" pitchFamily="34" charset="0"/>
              </a:rPr>
              <a:t> αφορά τυπικά την </a:t>
            </a:r>
            <a:r>
              <a:rPr lang="el-GR" sz="1800" i="1" dirty="0">
                <a:cs typeface="Segoe UI Semilight" panose="020B0402040204020203" pitchFamily="34" charset="0"/>
              </a:rPr>
              <a:t>υιοθέτηση μιας νέας τεχνολογίας, ίσως και την αγορά μιας νέας συσκευής. </a:t>
            </a:r>
            <a:endParaRPr lang="en-US" sz="1800" i="1" dirty="0">
              <a:cs typeface="Segoe UI Semilight" panose="020B0402040204020203" pitchFamily="34" charset="0"/>
            </a:endParaRPr>
          </a:p>
          <a:p>
            <a:pPr marL="0" indent="0" algn="just">
              <a:lnSpc>
                <a:spcPct val="160000"/>
              </a:lnSpc>
              <a:spcBef>
                <a:spcPts val="1000"/>
              </a:spcBef>
              <a:buNone/>
            </a:pPr>
            <a:r>
              <a:rPr lang="en-US" sz="1800" dirty="0">
                <a:cs typeface="Segoe UI Semilight" panose="020B0402040204020203" pitchFamily="34" charset="0"/>
              </a:rPr>
              <a:t>- </a:t>
            </a:r>
            <a:r>
              <a:rPr lang="el-GR" sz="1800" dirty="0">
                <a:cs typeface="Segoe UI Semilight" panose="020B0402040204020203" pitchFamily="34" charset="0"/>
              </a:rPr>
              <a:t>Η </a:t>
            </a:r>
            <a:r>
              <a:rPr lang="el-GR" sz="1800" b="1" dirty="0">
                <a:cs typeface="Segoe UI Semilight" panose="020B0402040204020203" pitchFamily="34" charset="0"/>
              </a:rPr>
              <a:t>συνηθισμένη συμπεριφορά </a:t>
            </a:r>
            <a:r>
              <a:rPr lang="el-GR" sz="1800" dirty="0">
                <a:cs typeface="Segoe UI Semilight" panose="020B0402040204020203" pitchFamily="34" charset="0"/>
              </a:rPr>
              <a:t>αποτελεί μια </a:t>
            </a:r>
            <a:r>
              <a:rPr lang="el-GR" sz="1800" i="1" dirty="0">
                <a:cs typeface="Segoe UI Semilight" panose="020B0402040204020203" pitchFamily="34" charset="0"/>
              </a:rPr>
              <a:t>συνήθεια</a:t>
            </a:r>
            <a:r>
              <a:rPr lang="el-GR" sz="1800" dirty="0">
                <a:cs typeface="Segoe UI Semilight" panose="020B0402040204020203" pitchFamily="34" charset="0"/>
              </a:rPr>
              <a:t>, όπως το σβήσιμο </a:t>
            </a:r>
            <a:r>
              <a:rPr lang="el-GR" sz="1800" i="1" dirty="0">
                <a:cs typeface="Segoe UI Semilight" panose="020B0402040204020203" pitchFamily="34" charset="0"/>
              </a:rPr>
              <a:t>του φωτισμού κατά την έξοδο από ένα δωμάτιο</a:t>
            </a:r>
            <a:r>
              <a:rPr lang="el-GR" sz="1800" dirty="0">
                <a:cs typeface="Segoe UI Semilight" panose="020B0402040204020203" pitchFamily="34" charset="0"/>
              </a:rPr>
              <a:t>. </a:t>
            </a:r>
            <a:r>
              <a:rPr lang="el-GR" sz="1800" u="sng" dirty="0">
                <a:cs typeface="Segoe UI Semilight" panose="020B0402040204020203" pitchFamily="34" charset="0"/>
              </a:rPr>
              <a:t>Οι αλλαγές αυτής της συμπεριφοράς μπορούν να οδηγήσουν σε σημαντική εξοικονόμηση ενέργειας</a:t>
            </a:r>
            <a:r>
              <a:rPr lang="el-GR" sz="1800" dirty="0">
                <a:cs typeface="Segoe UI Semilight" panose="020B0402040204020203" pitchFamily="34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A87A3E-4045-4F00-84E5-D054E4EAC895}"/>
              </a:ext>
            </a:extLst>
          </p:cNvPr>
          <p:cNvSpPr/>
          <p:nvPr/>
        </p:nvSpPr>
        <p:spPr>
          <a:xfrm>
            <a:off x="6435223" y="4870179"/>
            <a:ext cx="2323583" cy="1871189"/>
          </a:xfrm>
          <a:prstGeom prst="ellipse">
            <a:avLst/>
          </a:prstGeom>
          <a:solidFill>
            <a:srgbClr val="1F9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</a:pPr>
            <a:r>
              <a:rPr lang="el-GR" sz="1400" b="1" i="1" dirty="0">
                <a:solidFill>
                  <a:schemeClr val="bg1"/>
                </a:solidFill>
                <a:cs typeface="Segoe UI Semilight" panose="020B0402040204020203" pitchFamily="34" charset="0"/>
              </a:rPr>
              <a:t>Η</a:t>
            </a:r>
            <a:r>
              <a:rPr lang="el-GR" sz="1400" dirty="0">
                <a:solidFill>
                  <a:schemeClr val="bg1"/>
                </a:solidFill>
                <a:cs typeface="Segoe UI Semilight" panose="020B0402040204020203" pitchFamily="34" charset="0"/>
              </a:rPr>
              <a:t> </a:t>
            </a:r>
            <a:r>
              <a:rPr lang="el-GR" sz="1400" b="1" i="1" dirty="0">
                <a:solidFill>
                  <a:schemeClr val="bg1"/>
                </a:solidFill>
                <a:cs typeface="Segoe UI Semilight" panose="020B0402040204020203" pitchFamily="34" charset="0"/>
              </a:rPr>
              <a:t>αλλαγή της Ενεργειακής Συμπεριφοράς μπορεί να μειώσει  έως </a:t>
            </a:r>
            <a:r>
              <a:rPr lang="en-GB" sz="1400" b="1" i="1" dirty="0">
                <a:solidFill>
                  <a:schemeClr val="bg1"/>
                </a:solidFill>
                <a:cs typeface="Segoe UI Semilight" panose="020B0402040204020203" pitchFamily="34" charset="0"/>
              </a:rPr>
              <a:t>19% (±5%) </a:t>
            </a:r>
          </a:p>
          <a:p>
            <a:pPr lvl="0" algn="ctr">
              <a:spcBef>
                <a:spcPts val="600"/>
              </a:spcBef>
            </a:pPr>
            <a:r>
              <a:rPr lang="el-GR" sz="1400" b="1" i="1" dirty="0">
                <a:solidFill>
                  <a:schemeClr val="bg1"/>
                </a:solidFill>
              </a:rPr>
              <a:t>Τη συνολική ενεργειακή κατανάλωση</a:t>
            </a:r>
            <a:endParaRPr lang="en-GB" sz="1400" b="1" i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8B3528-DBC3-A041-8150-745429DC1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2440" y="90487"/>
            <a:ext cx="922516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1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- Τίτλος">
            <a:extLst>
              <a:ext uri="{FF2B5EF4-FFF2-40B4-BE49-F238E27FC236}">
                <a16:creationId xmlns:a16="http://schemas.microsoft.com/office/drawing/2014/main" id="{38CEA1D2-6E1E-4A30-B42B-B09CF4BB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42" y="416242"/>
            <a:ext cx="8042856" cy="792088"/>
          </a:xfrm>
        </p:spPr>
        <p:txBody>
          <a:bodyPr>
            <a:noAutofit/>
          </a:bodyPr>
          <a:lstStyle/>
          <a:p>
            <a:pPr algn="l">
              <a:tabLst>
                <a:tab pos="538163" algn="l"/>
              </a:tabLst>
            </a:pPr>
            <a:r>
              <a:rPr lang="el-GR" sz="2800" b="1" dirty="0">
                <a:solidFill>
                  <a:schemeClr val="bg1"/>
                </a:solidFill>
                <a:latin typeface="CF Din" panose="02000506030000020004" pitchFamily="50" charset="-95"/>
              </a:rPr>
              <a:t>	</a:t>
            </a:r>
            <a:br>
              <a:rPr lang="el-GR" sz="2800" b="1" dirty="0">
                <a:solidFill>
                  <a:schemeClr val="bg1"/>
                </a:solidFill>
                <a:latin typeface="CF Din" panose="02000506030000020004" pitchFamily="50" charset="-95"/>
              </a:rPr>
            </a:br>
            <a:r>
              <a:rPr lang="el-GR" sz="2000" b="1" dirty="0">
                <a:cs typeface="Segoe UI Semilight" panose="020B0402040204020203" pitchFamily="34" charset="0"/>
              </a:rPr>
              <a:t>Προκλήσεις για την ΕΕ μέσω αλλαγής συμπεριφοράς σε δημόσιους / ιδιωτικούς οργανισμούς</a:t>
            </a:r>
            <a:br>
              <a:rPr lang="en-GB" sz="2800" dirty="0">
                <a:cs typeface="Segoe UI Semilight" panose="020B0402040204020203" pitchFamily="34" charset="0"/>
              </a:rPr>
            </a:br>
            <a:endParaRPr lang="el-GR" sz="2800" b="1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D147B72-F127-4881-BCFE-A23F756CB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229599" cy="452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q"/>
            </a:pPr>
            <a:r>
              <a:rPr lang="el-GR" sz="1800" dirty="0">
                <a:cs typeface="Segoe UI Semilight" panose="020B0402040204020203" pitchFamily="34" charset="0"/>
              </a:rPr>
              <a:t>Οι χρήστες δεν έχουν </a:t>
            </a:r>
            <a:r>
              <a:rPr lang="el-GR" sz="1800" b="1" dirty="0">
                <a:cs typeface="Segoe UI Semilight" panose="020B0402040204020203" pitchFamily="34" charset="0"/>
              </a:rPr>
              <a:t>κίνητρο</a:t>
            </a:r>
            <a:r>
              <a:rPr lang="el-GR" sz="1800" dirty="0">
                <a:cs typeface="Segoe UI Semilight" panose="020B0402040204020203" pitchFamily="34" charset="0"/>
              </a:rPr>
              <a:t> για ορθολογική χρήση της ενέργειας καθώς δεν επωφελούνται οι ίδιοι, αλλά εκείνοι που πληρώνουν τους λογαριασμούς.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q"/>
            </a:pPr>
            <a:r>
              <a:rPr lang="el-GR" sz="1800" dirty="0">
                <a:cs typeface="Segoe UI Semilight" panose="020B0402040204020203" pitchFamily="34" charset="0"/>
              </a:rPr>
              <a:t>Δεν υπάρχουν άμεσα οικονομικά κίνητρα ή επιπτώσεις για την εξοικονόμηση της ενέργειας.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q"/>
            </a:pPr>
            <a:r>
              <a:rPr lang="el-GR" sz="1800" dirty="0">
                <a:cs typeface="Segoe UI Semilight" panose="020B0402040204020203" pitchFamily="34" charset="0"/>
              </a:rPr>
              <a:t>Λόγω του (συνήθως) υψηλού αριθμού χρηστών, η </a:t>
            </a:r>
            <a:r>
              <a:rPr lang="el-GR" sz="1800" b="1" dirty="0">
                <a:cs typeface="Segoe UI Semilight" panose="020B0402040204020203" pitchFamily="34" charset="0"/>
              </a:rPr>
              <a:t>ατομική προσπάθεια </a:t>
            </a:r>
            <a:r>
              <a:rPr lang="el-GR" sz="1800" dirty="0">
                <a:cs typeface="Segoe UI Semilight" panose="020B0402040204020203" pitchFamily="34" charset="0"/>
              </a:rPr>
              <a:t>είναι λιγότερο εμφανής.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q"/>
            </a:pPr>
            <a:r>
              <a:rPr lang="el-GR" sz="1800" dirty="0">
                <a:cs typeface="Segoe UI Semilight" panose="020B0402040204020203" pitchFamily="34" charset="0"/>
              </a:rPr>
              <a:t>Όταν η </a:t>
            </a:r>
            <a:r>
              <a:rPr lang="el-GR" sz="1800" b="1" dirty="0">
                <a:cs typeface="Segoe UI Semilight" panose="020B0402040204020203" pitchFamily="34" charset="0"/>
              </a:rPr>
              <a:t>ανατροφοδότηση</a:t>
            </a:r>
            <a:r>
              <a:rPr lang="el-GR" sz="1800" dirty="0">
                <a:cs typeface="Segoe UI Semilight" panose="020B0402040204020203" pitchFamily="34" charset="0"/>
              </a:rPr>
              <a:t> είναι σε επίπεδο ομάδας, τα αποτελέσματα μιας πράξης δεν μπορούν να αξιολογηθούν.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q"/>
            </a:pPr>
            <a:r>
              <a:rPr lang="el-GR" sz="1800" dirty="0">
                <a:cs typeface="Segoe UI Semilight" panose="020B0402040204020203" pitchFamily="34" charset="0"/>
              </a:rPr>
              <a:t>Δεν υπάρχει πλήρης ή άμεσος έλεγχος λειτουργίας / συντήρησης των συστημάτων.</a:t>
            </a:r>
            <a:endParaRPr lang="en-GB" sz="1800" dirty="0">
              <a:cs typeface="Segoe UI Semilight" panose="020B04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7FF4A-038B-2F49-ACA1-6B98E2F7E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440" y="90487"/>
            <a:ext cx="922516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5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- Τίτλος">
            <a:extLst>
              <a:ext uri="{FF2B5EF4-FFF2-40B4-BE49-F238E27FC236}">
                <a16:creationId xmlns:a16="http://schemas.microsoft.com/office/drawing/2014/main" id="{38CEA1D2-6E1E-4A30-B42B-B09CF4BB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" y="364964"/>
            <a:ext cx="8229600" cy="792088"/>
          </a:xfrm>
        </p:spPr>
        <p:txBody>
          <a:bodyPr>
            <a:noAutofit/>
          </a:bodyPr>
          <a:lstStyle/>
          <a:p>
            <a:pPr>
              <a:tabLst>
                <a:tab pos="538163" algn="l"/>
              </a:tabLst>
            </a:pPr>
            <a:r>
              <a:rPr lang="el-GR" sz="2800" b="1" dirty="0">
                <a:solidFill>
                  <a:schemeClr val="bg1"/>
                </a:solidFill>
                <a:latin typeface="CF Din" panose="02000506030000020004" pitchFamily="50" charset="-95"/>
              </a:rPr>
              <a:t>	</a:t>
            </a:r>
            <a:br>
              <a:rPr lang="el-GR" sz="2800" b="1" dirty="0">
                <a:solidFill>
                  <a:schemeClr val="bg1"/>
                </a:solidFill>
                <a:latin typeface="CF Din" panose="02000506030000020004" pitchFamily="50" charset="-95"/>
              </a:rPr>
            </a:br>
            <a:r>
              <a:rPr lang="el-GR" sz="2800" b="1" dirty="0">
                <a:solidFill>
                  <a:schemeClr val="bg1"/>
                </a:solidFill>
                <a:latin typeface="CF Din" panose="02000506030000020004" pitchFamily="50" charset="-95"/>
              </a:rPr>
              <a:t>   </a:t>
            </a:r>
            <a:r>
              <a:rPr lang="el-GR" sz="2000" b="1" dirty="0">
                <a:cs typeface="Segoe UI Semilight" panose="020B0402040204020203" pitchFamily="34" charset="0"/>
              </a:rPr>
              <a:t>Ξεπερνώντας τα Εμπόδια - Βήματα για την Αλλαγή Συμπεριφοράς</a:t>
            </a:r>
            <a:br>
              <a:rPr lang="el-GR" sz="2000" b="1" dirty="0">
                <a:cs typeface="Segoe UI Semilight" panose="020B0402040204020203" pitchFamily="34" charset="0"/>
              </a:rPr>
            </a:br>
            <a:endParaRPr lang="el-GR" sz="2800" b="1" dirty="0">
              <a:solidFill>
                <a:schemeClr val="bg1"/>
              </a:solidFill>
              <a:highlight>
                <a:srgbClr val="FFFF00"/>
              </a:highlight>
              <a:latin typeface="CF Din" panose="02000506030000020004" pitchFamily="50" charset="-95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D147B72-F127-4881-BCFE-A23F756CB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25958"/>
            <a:ext cx="8229599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1000"/>
              </a:spcBef>
              <a:buNone/>
            </a:pPr>
            <a:r>
              <a:rPr lang="el-GR" sz="1600" b="1" dirty="0">
                <a:cs typeface="Segoe UI Semilight" panose="020B0402040204020203" pitchFamily="34" charset="0"/>
              </a:rPr>
              <a:t>Οι πρωτοβουλίες ενεργειακής απόδοσης χρησιμοποιούν διάφορους τύπους παρεμβάσεων:</a:t>
            </a: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Font typeface="Wingdings" pitchFamily="2" charset="2"/>
              <a:buChar char="q"/>
            </a:pPr>
            <a:r>
              <a:rPr lang="el-GR" sz="1600" b="1" dirty="0">
                <a:cs typeface="Segoe UI Semilight" panose="020B0402040204020203" pitchFamily="34" charset="0"/>
              </a:rPr>
              <a:t> Επικοινωνία &amp; δέσμευση:</a:t>
            </a: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None/>
            </a:pPr>
            <a:r>
              <a:rPr lang="el-GR" sz="1600" dirty="0">
                <a:cs typeface="Segoe UI Semilight" panose="020B0402040204020203" pitchFamily="34" charset="0"/>
              </a:rPr>
              <a:t>Ενημέρωση &amp; προώθηση, κατάρτιση, προσωπικές συμβουλές, επιδείξεις, συγκριτική αξιολόγηση, δέσμευση, καθορισμός στόχων, επισήμανση, προτροπές, μοντελοποίηση, ανατροφοδότηση.</a:t>
            </a: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Font typeface="Wingdings" pitchFamily="2" charset="2"/>
              <a:buChar char="q"/>
            </a:pPr>
            <a:r>
              <a:rPr lang="el-GR" sz="1600" b="1" dirty="0">
                <a:cs typeface="Segoe UI Semilight" panose="020B0402040204020203" pitchFamily="34" charset="0"/>
              </a:rPr>
              <a:t> Οικονομικά κίνητρα &amp; αντικίνητρα:</a:t>
            </a: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None/>
            </a:pPr>
            <a:r>
              <a:rPr lang="el-GR" sz="1600" dirty="0">
                <a:cs typeface="Segoe UI Semilight" panose="020B0402040204020203" pitchFamily="34" charset="0"/>
              </a:rPr>
              <a:t>Επιδοτήσεις, εισφορές, προσαυξήσεις, φόροι, επιδόματα, φορολογικές διαφοροποιήσεις, επιστροφές φόρων, χρηματοπιστωτικά μέσα όπως άτοκα δάνεια, ανταμοιβές και ποινές·</a:t>
            </a: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Font typeface="Wingdings" pitchFamily="2" charset="2"/>
              <a:buChar char="q"/>
            </a:pPr>
            <a:r>
              <a:rPr lang="el-GR" sz="1600" b="1" dirty="0">
                <a:cs typeface="Segoe UI Semilight" panose="020B0402040204020203" pitchFamily="34" charset="0"/>
              </a:rPr>
              <a:t> Νομοθεσία:</a:t>
            </a: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None/>
            </a:pPr>
            <a:r>
              <a:rPr lang="el-GR" sz="1600" dirty="0">
                <a:cs typeface="Segoe UI Semilight" panose="020B0402040204020203" pitchFamily="34" charset="0"/>
              </a:rPr>
              <a:t>Γενικοί νόμοι και κανόνες, ειδικές εξαιρέσεις, συμβάσεις και συμφωνίες.</a:t>
            </a: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None/>
            </a:pPr>
            <a:r>
              <a:rPr lang="el-GR" sz="1600" dirty="0">
                <a:cs typeface="Segoe UI Semilight" panose="020B0402040204020203" pitchFamily="34" charset="0"/>
              </a:rPr>
              <a:t>Ρυθμιζόμενη έναντι δυναμικής τιμολόγηση ενέργειας.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824DD0-8C44-4857-BDF1-5B9AF83E94F4}"/>
              </a:ext>
            </a:extLst>
          </p:cNvPr>
          <p:cNvSpPr/>
          <p:nvPr/>
        </p:nvSpPr>
        <p:spPr>
          <a:xfrm>
            <a:off x="6706797" y="4631729"/>
            <a:ext cx="2055065" cy="1980000"/>
          </a:xfrm>
          <a:prstGeom prst="ellipse">
            <a:avLst/>
          </a:prstGeom>
          <a:solidFill>
            <a:srgbClr val="1F9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</a:pPr>
            <a:r>
              <a:rPr lang="el-GR" sz="1600" b="1" i="1" dirty="0">
                <a:solidFill>
                  <a:schemeClr val="bg1"/>
                </a:solidFill>
                <a:cs typeface="Segoe UI Semilight" panose="020B0402040204020203" pitchFamily="34" charset="0"/>
              </a:rPr>
              <a:t>Η Αλλαγή Συμπεριφοράς συνδέεται με όλα τα παραπάνω</a:t>
            </a:r>
            <a:endParaRPr lang="en-GB" sz="1600" b="1" i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BB532F-B365-BA4E-8E5C-DCDBBB314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" y="6089858"/>
            <a:ext cx="922516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- Τίτλος">
            <a:extLst>
              <a:ext uri="{FF2B5EF4-FFF2-40B4-BE49-F238E27FC236}">
                <a16:creationId xmlns:a16="http://schemas.microsoft.com/office/drawing/2014/main" id="{38CEA1D2-6E1E-4A30-B42B-B09CF4BB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513"/>
            <a:ext cx="8229600" cy="792088"/>
          </a:xfrm>
        </p:spPr>
        <p:txBody>
          <a:bodyPr>
            <a:noAutofit/>
          </a:bodyPr>
          <a:lstStyle/>
          <a:p>
            <a:pPr>
              <a:tabLst>
                <a:tab pos="538163" algn="l"/>
              </a:tabLst>
            </a:pPr>
            <a:r>
              <a:rPr lang="el-GR" sz="2800" b="1" dirty="0">
                <a:solidFill>
                  <a:schemeClr val="bg1"/>
                </a:solidFill>
                <a:latin typeface="CF Din" panose="02000506030000020004" pitchFamily="50" charset="-95"/>
              </a:rPr>
              <a:t>	</a:t>
            </a:r>
            <a:br>
              <a:rPr lang="en-US" sz="2800" b="1" dirty="0">
                <a:solidFill>
                  <a:schemeClr val="bg1"/>
                </a:solidFill>
                <a:latin typeface="CF Din" panose="02000506030000020004" pitchFamily="50" charset="-95"/>
              </a:rPr>
            </a:br>
            <a:r>
              <a:rPr lang="en-US" sz="2800" b="1" dirty="0">
                <a:solidFill>
                  <a:schemeClr val="bg1"/>
                </a:solidFill>
                <a:latin typeface="CF Din" panose="02000506030000020004" pitchFamily="50" charset="-95"/>
              </a:rPr>
              <a:t>   </a:t>
            </a:r>
            <a:r>
              <a:rPr lang="el-GR" sz="2000" b="1" dirty="0">
                <a:cs typeface="Segoe UI Semilight" panose="020B0402040204020203" pitchFamily="34" charset="0"/>
              </a:rPr>
              <a:t>Ξεπερνώντας τα Εμπόδια - Βήματα για την Αλλαγή Συμπεριφοράς</a:t>
            </a:r>
            <a:br>
              <a:rPr lang="el-GR" sz="2000" b="1" dirty="0">
                <a:cs typeface="Segoe UI Semilight" panose="020B0402040204020203" pitchFamily="34" charset="0"/>
              </a:rPr>
            </a:br>
            <a:endParaRPr lang="el-GR" sz="2800" b="1" dirty="0">
              <a:solidFill>
                <a:schemeClr val="bg1"/>
              </a:solidFill>
              <a:highlight>
                <a:srgbClr val="FFFF00"/>
              </a:highlight>
              <a:latin typeface="CF Din" panose="02000506030000020004" pitchFamily="50" charset="-95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918E1B20-4066-4913-8184-16324C0E9E1F}"/>
              </a:ext>
            </a:extLst>
          </p:cNvPr>
          <p:cNvSpPr txBox="1">
            <a:spLocks/>
          </p:cNvSpPr>
          <p:nvPr/>
        </p:nvSpPr>
        <p:spPr>
          <a:xfrm>
            <a:off x="457200" y="1585007"/>
            <a:ext cx="8229600" cy="4391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000"/>
              </a:spcBef>
              <a:buFont typeface="Arial" pitchFamily="34" charset="0"/>
              <a:buNone/>
            </a:pPr>
            <a:endParaRPr lang="en-GB" sz="2400" b="1" dirty="0">
              <a:solidFill>
                <a:srgbClr val="666666"/>
              </a:solidFill>
              <a:latin typeface="CF Din" panose="02000506030000020004" pitchFamily="50" charset="-95"/>
              <a:cs typeface="Segoe UI Semilight" panose="020B0402040204020203" pitchFamily="34" charset="0"/>
            </a:endParaRPr>
          </a:p>
          <a:p>
            <a:pPr marL="0" indent="0" fontAlgn="base">
              <a:buNone/>
            </a:pPr>
            <a:r>
              <a:rPr lang="el-GR" sz="1800" b="1" dirty="0">
                <a:solidFill>
                  <a:srgbClr val="1F9A64"/>
                </a:solidFill>
              </a:rPr>
              <a:t>Προσέγγιση προσανατολισμένη στην Αλλαγή - Κρατήστε την απλή</a:t>
            </a:r>
            <a:r>
              <a:rPr lang="en-GB" sz="1800" b="1" dirty="0">
                <a:solidFill>
                  <a:srgbClr val="1F9A64"/>
                </a:solidFill>
              </a:rPr>
              <a:t>! </a:t>
            </a:r>
          </a:p>
          <a:p>
            <a:pPr marL="0" indent="0" fontAlgn="base">
              <a:buNone/>
            </a:pPr>
            <a:r>
              <a:rPr lang="el-GR" sz="1800" b="1" dirty="0"/>
              <a:t>Τι αποτελεί κίνητρο για τους ανθρώπους  ώστε να αλλάξουν συμπεριφορά;</a:t>
            </a:r>
            <a:r>
              <a:rPr lang="en-GB" sz="1800" b="1" dirty="0"/>
              <a:t> </a:t>
            </a:r>
          </a:p>
          <a:p>
            <a:pPr marL="0" indent="0" fontAlgn="base">
              <a:buNone/>
            </a:pPr>
            <a:endParaRPr lang="en-GB" sz="1800" dirty="0"/>
          </a:p>
          <a:p>
            <a:pPr marL="0" indent="0" fontAlgn="base">
              <a:buNone/>
            </a:pPr>
            <a:r>
              <a:rPr lang="el-GR" sz="1800" dirty="0"/>
              <a:t>Σύμφωνα με τους</a:t>
            </a:r>
            <a:r>
              <a:rPr lang="en-GB" sz="1800" dirty="0"/>
              <a:t> </a:t>
            </a:r>
            <a:r>
              <a:rPr lang="el-GR" sz="1800" dirty="0"/>
              <a:t>«</a:t>
            </a:r>
            <a:r>
              <a:rPr lang="en-GB" sz="1800" dirty="0" err="1"/>
              <a:t>Fishbein</a:t>
            </a:r>
            <a:r>
              <a:rPr lang="en-GB" sz="1800" dirty="0"/>
              <a:t> </a:t>
            </a:r>
            <a:r>
              <a:rPr lang="el-GR" sz="1800" dirty="0"/>
              <a:t>&amp; </a:t>
            </a:r>
            <a:r>
              <a:rPr lang="en-GB" sz="1800" dirty="0" err="1"/>
              <a:t>Ajzen</a:t>
            </a:r>
            <a:r>
              <a:rPr lang="en-GB" sz="1800" dirty="0"/>
              <a:t> 2010</a:t>
            </a:r>
            <a:r>
              <a:rPr lang="el-GR" sz="1800" dirty="0"/>
              <a:t>»</a:t>
            </a:r>
            <a:r>
              <a:rPr lang="en-GB" sz="1800" dirty="0"/>
              <a:t>, </a:t>
            </a:r>
            <a:r>
              <a:rPr lang="el-GR" sz="1800" dirty="0"/>
              <a:t>οι ερωτήσεις που πρέπει να μας απασχολήσουν είναι</a:t>
            </a:r>
            <a:r>
              <a:rPr lang="en-GB" sz="1800" dirty="0"/>
              <a:t>:</a:t>
            </a:r>
          </a:p>
          <a:p>
            <a:pPr fontAlgn="base"/>
            <a:endParaRPr lang="en-GB" sz="1800" dirty="0"/>
          </a:p>
          <a:p>
            <a:pPr fontAlgn="base"/>
            <a:r>
              <a:rPr lang="el-GR" sz="1800" b="1" i="1" dirty="0"/>
              <a:t>Ενδιαφέρομαι;</a:t>
            </a:r>
            <a:r>
              <a:rPr lang="en-GB" sz="1800" b="1" i="1" dirty="0"/>
              <a:t> </a:t>
            </a:r>
            <a:r>
              <a:rPr lang="en-GB" sz="1800" dirty="0"/>
              <a:t>(</a:t>
            </a:r>
            <a:r>
              <a:rPr lang="el-GR" sz="1800" dirty="0"/>
              <a:t>στάση - κίνητρα</a:t>
            </a:r>
            <a:r>
              <a:rPr lang="en-GB" sz="1800" dirty="0"/>
              <a:t>)</a:t>
            </a:r>
          </a:p>
          <a:p>
            <a:pPr fontAlgn="base"/>
            <a:r>
              <a:rPr lang="el-GR" sz="1800" b="1" i="1" dirty="0"/>
              <a:t>Μπορώ να υιοθετήσω την συμπεριφορά;</a:t>
            </a:r>
            <a:r>
              <a:rPr lang="en-GB" sz="1800" b="1" i="1" dirty="0"/>
              <a:t> </a:t>
            </a:r>
            <a:r>
              <a:rPr lang="en-GB" sz="1800" dirty="0"/>
              <a:t>(</a:t>
            </a:r>
            <a:r>
              <a:rPr lang="el-GR" sz="1800" dirty="0"/>
              <a:t>αντιληπτή ικανότητα ελέγχου</a:t>
            </a:r>
            <a:r>
              <a:rPr lang="en-GB" sz="1800" dirty="0"/>
              <a:t>)</a:t>
            </a:r>
          </a:p>
          <a:p>
            <a:pPr fontAlgn="base"/>
            <a:r>
              <a:rPr lang="el-GR" sz="1800" b="1" i="1" dirty="0"/>
              <a:t>Οι άλλοι τι θα σκεφτούν με την συμπεριφορά μου;</a:t>
            </a:r>
            <a:r>
              <a:rPr lang="en-GB" sz="1800" b="1" i="1" dirty="0"/>
              <a:t> </a:t>
            </a:r>
            <a:r>
              <a:rPr lang="en-GB" sz="1800" dirty="0"/>
              <a:t>(</a:t>
            </a:r>
            <a:r>
              <a:rPr lang="el-GR" sz="1800" dirty="0"/>
              <a:t>αντιληπτός κανόνας</a:t>
            </a:r>
            <a:r>
              <a:rPr lang="en-GB" sz="1800" dirty="0"/>
              <a:t>- </a:t>
            </a:r>
            <a:r>
              <a:rPr lang="el-GR" sz="1800" dirty="0"/>
              <a:t>ενεργοποίηση</a:t>
            </a:r>
            <a:r>
              <a:rPr lang="en-GB" sz="1800" dirty="0"/>
              <a:t>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09B59C-7A3D-5542-971D-FD9629442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5940623"/>
            <a:ext cx="1223010" cy="86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4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- Ομάδα"/>
          <p:cNvGrpSpPr/>
          <p:nvPr/>
        </p:nvGrpSpPr>
        <p:grpSpPr>
          <a:xfrm>
            <a:off x="2843808" y="6165304"/>
            <a:ext cx="4032448" cy="517350"/>
            <a:chOff x="2843808" y="6165304"/>
            <a:chExt cx="4032448" cy="517350"/>
          </a:xfrm>
        </p:grpSpPr>
        <p:pic>
          <p:nvPicPr>
            <p:cNvPr id="4" name="3 - Εικόνα" descr="logo teeschool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3808" y="6165304"/>
              <a:ext cx="1368152" cy="517350"/>
            </a:xfrm>
            <a:prstGeom prst="rect">
              <a:avLst/>
            </a:prstGeom>
          </p:spPr>
        </p:pic>
        <p:sp>
          <p:nvSpPr>
            <p:cNvPr id="5" name="4 - TextBox"/>
            <p:cNvSpPr txBox="1"/>
            <p:nvPr/>
          </p:nvSpPr>
          <p:spPr>
            <a:xfrm>
              <a:off x="4355976" y="6165304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Project co-financed by the European</a:t>
              </a:r>
            </a:p>
            <a:p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Regional Development Fund</a:t>
              </a:r>
              <a:endParaRPr lang="el-GR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8" name="Picture 4" descr="Image result for behavioral change">
            <a:extLst>
              <a:ext uri="{FF2B5EF4-FFF2-40B4-BE49-F238E27FC236}">
                <a16:creationId xmlns:a16="http://schemas.microsoft.com/office/drawing/2014/main" id="{F6669432-3795-45F8-9248-DF0345312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35"/>
          <a:stretch/>
        </p:blipFill>
        <p:spPr bwMode="auto">
          <a:xfrm>
            <a:off x="2843808" y="1007323"/>
            <a:ext cx="6477510" cy="585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- Τίτλος">
            <a:extLst>
              <a:ext uri="{FF2B5EF4-FFF2-40B4-BE49-F238E27FC236}">
                <a16:creationId xmlns:a16="http://schemas.microsoft.com/office/drawing/2014/main" id="{38CEA1D2-6E1E-4A30-B42B-B09CF4BB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573" y="355008"/>
            <a:ext cx="7922524" cy="792088"/>
          </a:xfrm>
        </p:spPr>
        <p:txBody>
          <a:bodyPr>
            <a:noAutofit/>
          </a:bodyPr>
          <a:lstStyle/>
          <a:p>
            <a:pPr lvl="0" algn="l">
              <a:tabLst>
                <a:tab pos="538163" algn="l"/>
              </a:tabLst>
            </a:pPr>
            <a:r>
              <a:rPr lang="el-GR" sz="2800" b="1" dirty="0">
                <a:solidFill>
                  <a:schemeClr val="bg1"/>
                </a:solidFill>
                <a:latin typeface="CF Din" panose="02000506030000020004" pitchFamily="50" charset="-95"/>
              </a:rPr>
              <a:t>	</a:t>
            </a:r>
            <a:br>
              <a:rPr lang="el-GR" sz="2800" b="1" dirty="0">
                <a:solidFill>
                  <a:schemeClr val="bg1"/>
                </a:solidFill>
                <a:latin typeface="CF Din" panose="02000506030000020004" pitchFamily="50" charset="-95"/>
              </a:rPr>
            </a:br>
            <a:r>
              <a:rPr lang="el-GR" sz="2800" b="1" dirty="0">
                <a:cs typeface="Segoe UI Semilight" panose="020B0402040204020203" pitchFamily="34" charset="0"/>
              </a:rPr>
              <a:t>Πώς εφαρμόζεται η Αλλαγή Συμπεριφοράς στα </a:t>
            </a:r>
            <a:r>
              <a:rPr lang="el-GR" sz="2800" b="1" dirty="0" err="1">
                <a:cs typeface="Segoe UI Semilight" panose="020B0402040204020203" pitchFamily="34" charset="0"/>
              </a:rPr>
              <a:t>δημ</a:t>
            </a:r>
            <a:r>
              <a:rPr lang="en-US" sz="2800" b="1" dirty="0" err="1">
                <a:cs typeface="Segoe UI Semilight" panose="020B0402040204020203" pitchFamily="34" charset="0"/>
              </a:rPr>
              <a:t>ό</a:t>
            </a:r>
            <a:r>
              <a:rPr lang="el-GR" sz="2800" b="1" dirty="0" err="1">
                <a:cs typeface="Segoe UI Semilight" panose="020B0402040204020203" pitchFamily="34" charset="0"/>
              </a:rPr>
              <a:t>σια</a:t>
            </a:r>
            <a:r>
              <a:rPr lang="el-GR" sz="2800" b="1" dirty="0">
                <a:cs typeface="Segoe UI Semilight" panose="020B0402040204020203" pitchFamily="34" charset="0"/>
              </a:rPr>
              <a:t> κτήρια;  </a:t>
            </a:r>
            <a:br>
              <a:rPr lang="en-GB" sz="3200" dirty="0">
                <a:cs typeface="Segoe UI Semilight" panose="020B0402040204020203" pitchFamily="34" charset="0"/>
              </a:rPr>
            </a:br>
            <a:r>
              <a:rPr lang="en-GB" sz="3200" b="1" dirty="0">
                <a:solidFill>
                  <a:schemeClr val="bg1"/>
                </a:solidFill>
                <a:latin typeface="CF Din" panose="02000506030000020004" pitchFamily="50" charset="-95"/>
              </a:rPr>
              <a:t> </a:t>
            </a:r>
            <a:endParaRPr lang="el-GR" sz="2800" b="1" dirty="0">
              <a:solidFill>
                <a:schemeClr val="bg1"/>
              </a:solidFill>
              <a:highlight>
                <a:srgbClr val="FFFF00"/>
              </a:highlight>
              <a:latin typeface="CF Din" panose="02000506030000020004" pitchFamily="50" charset="-95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80D0E-8C57-4F25-8C22-003FFFCB7862}"/>
              </a:ext>
            </a:extLst>
          </p:cNvPr>
          <p:cNvSpPr/>
          <p:nvPr/>
        </p:nvSpPr>
        <p:spPr>
          <a:xfrm>
            <a:off x="238835" y="1399666"/>
            <a:ext cx="4572000" cy="41170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l-GR" b="1" dirty="0">
                <a:solidFill>
                  <a:srgbClr val="666666"/>
                </a:solidFill>
                <a:cs typeface="Segoe UI Semilight" panose="020B0402040204020203" pitchFamily="34" charset="0"/>
              </a:rPr>
              <a:t>Βήματα</a:t>
            </a:r>
            <a:r>
              <a:rPr lang="en-GB" b="1" dirty="0">
                <a:solidFill>
                  <a:srgbClr val="666666"/>
                </a:solidFill>
                <a:cs typeface="Segoe UI Semilight" panose="020B0402040204020203" pitchFamily="34" charset="0"/>
              </a:rPr>
              <a:t>: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GB" dirty="0">
                <a:solidFill>
                  <a:srgbClr val="666666"/>
                </a:solidFill>
                <a:cs typeface="Segoe UI Semilight" panose="020B0402040204020203" pitchFamily="34" charset="0"/>
              </a:rPr>
              <a:t> </a:t>
            </a:r>
            <a:r>
              <a:rPr lang="el-GR" dirty="0">
                <a:cs typeface="Segoe UI Semilight" panose="020B0402040204020203" pitchFamily="34" charset="0"/>
              </a:rPr>
              <a:t>Κατανόηση του προβλήματος</a:t>
            </a:r>
            <a:endParaRPr lang="en-GB" dirty="0">
              <a:cs typeface="Segoe UI Semilight" panose="020B0402040204020203" pitchFamily="34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GB" dirty="0">
                <a:cs typeface="Segoe UI Semilight" panose="020B0402040204020203" pitchFamily="34" charset="0"/>
              </a:rPr>
              <a:t> </a:t>
            </a:r>
            <a:r>
              <a:rPr lang="el-GR" dirty="0">
                <a:cs typeface="Segoe UI Semilight" panose="020B0402040204020203" pitchFamily="34" charset="0"/>
              </a:rPr>
              <a:t>Εκπαίδευση</a:t>
            </a:r>
            <a:r>
              <a:rPr lang="en-GB" dirty="0">
                <a:cs typeface="Segoe UI Semilight" panose="020B0402040204020203" pitchFamily="34" charset="0"/>
              </a:rPr>
              <a:t> – </a:t>
            </a:r>
            <a:r>
              <a:rPr lang="el-GR" dirty="0">
                <a:cs typeface="Segoe UI Semilight" panose="020B0402040204020203" pitchFamily="34" charset="0"/>
              </a:rPr>
              <a:t>Ευαισθητοποίηση</a:t>
            </a:r>
            <a:endParaRPr lang="en-GB" dirty="0">
              <a:cs typeface="Segoe UI Semilight" panose="020B0402040204020203" pitchFamily="34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GB" dirty="0">
                <a:cs typeface="Segoe UI Semilight" panose="020B0402040204020203" pitchFamily="34" charset="0"/>
              </a:rPr>
              <a:t> </a:t>
            </a:r>
            <a:r>
              <a:rPr lang="el-GR" dirty="0">
                <a:cs typeface="Segoe UI Semilight" panose="020B0402040204020203" pitchFamily="34" charset="0"/>
              </a:rPr>
              <a:t>Προετοιμασία - Προτάσεις</a:t>
            </a:r>
            <a:endParaRPr lang="en-GB" dirty="0">
              <a:cs typeface="Segoe UI Semilight" panose="020B0402040204020203" pitchFamily="34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l-GR" dirty="0">
                <a:cs typeface="Segoe UI Semilight" panose="020B0402040204020203" pitchFamily="34" charset="0"/>
              </a:rPr>
              <a:t> Δράσε</a:t>
            </a:r>
            <a:r>
              <a:rPr lang="en-GB" dirty="0">
                <a:cs typeface="Segoe UI Semilight" panose="020B0402040204020203" pitchFamily="34" charset="0"/>
              </a:rPr>
              <a:t>! </a:t>
            </a:r>
            <a:r>
              <a:rPr lang="el-GR" i="1" dirty="0">
                <a:cs typeface="Segoe UI Semilight" panose="020B0402040204020203" pitchFamily="34" charset="0"/>
              </a:rPr>
              <a:t>Ήπια μέτρα</a:t>
            </a:r>
            <a:endParaRPr lang="en-GB" i="1" dirty="0">
              <a:cs typeface="Segoe UI Semilight" panose="020B0402040204020203" pitchFamily="34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GB" dirty="0">
                <a:cs typeface="Segoe UI Semilight" panose="020B0402040204020203" pitchFamily="34" charset="0"/>
              </a:rPr>
              <a:t> </a:t>
            </a:r>
            <a:r>
              <a:rPr lang="el-GR" dirty="0">
                <a:cs typeface="Segoe UI Semilight" panose="020B0402040204020203" pitchFamily="34" charset="0"/>
              </a:rPr>
              <a:t>Διατήρησε</a:t>
            </a:r>
            <a:r>
              <a:rPr lang="en-GB" dirty="0">
                <a:cs typeface="Segoe UI Semilight" panose="020B0402040204020203" pitchFamily="34" charset="0"/>
              </a:rPr>
              <a:t> </a:t>
            </a:r>
            <a:r>
              <a:rPr lang="el-GR" dirty="0">
                <a:cs typeface="Segoe UI Semilight" panose="020B0402040204020203" pitchFamily="34" charset="0"/>
              </a:rPr>
              <a:t>&amp; Διάδωσε</a:t>
            </a:r>
            <a:endParaRPr lang="en-GB" dirty="0">
              <a:cs typeface="Segoe UI Semilight" panose="020B0402040204020203" pitchFamily="34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en-GB" b="1" dirty="0">
              <a:solidFill>
                <a:srgbClr val="666666"/>
              </a:solidFill>
              <a:cs typeface="Segoe UI Semilight" panose="020B0402040204020203" pitchFamily="34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en-GB" b="1" dirty="0">
              <a:solidFill>
                <a:srgbClr val="666666"/>
              </a:solidFill>
              <a:cs typeface="Segoe UI Semilight" panose="020B0402040204020203" pitchFamily="34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l-GR" b="1" dirty="0">
                <a:solidFill>
                  <a:srgbClr val="666666"/>
                </a:solidFill>
                <a:cs typeface="Segoe UI Semilight" panose="020B0402040204020203" pitchFamily="34" charset="0"/>
              </a:rPr>
              <a:t>Ποιός</a:t>
            </a:r>
            <a:r>
              <a:rPr lang="en-GB" b="1" dirty="0">
                <a:solidFill>
                  <a:srgbClr val="666666"/>
                </a:solidFill>
                <a:cs typeface="Segoe UI Semilight" panose="020B0402040204020203" pitchFamily="34" charset="0"/>
              </a:rPr>
              <a:t>: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GB" dirty="0">
                <a:cs typeface="Segoe UI Semilight" panose="020B0402040204020203" pitchFamily="34" charset="0"/>
              </a:rPr>
              <a:t> </a:t>
            </a:r>
            <a:r>
              <a:rPr lang="el-GR" dirty="0">
                <a:cs typeface="Segoe UI Semilight" panose="020B0402040204020203" pitchFamily="34" charset="0"/>
              </a:rPr>
              <a:t>Διαχειριστές/ υπεύθυνοι κτηρίου</a:t>
            </a:r>
            <a:endParaRPr lang="en-GB" dirty="0">
              <a:cs typeface="Segoe UI Semilight" panose="020B0402040204020203" pitchFamily="34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GB" dirty="0">
                <a:cs typeface="Segoe UI Semilight" panose="020B0402040204020203" pitchFamily="34" charset="0"/>
              </a:rPr>
              <a:t> </a:t>
            </a:r>
            <a:r>
              <a:rPr lang="el-GR" dirty="0">
                <a:cs typeface="Segoe UI Semilight" panose="020B0402040204020203" pitchFamily="34" charset="0"/>
              </a:rPr>
              <a:t>Άλλο προσωπικό</a:t>
            </a:r>
            <a:endParaRPr lang="en-GB" dirty="0">
              <a:cs typeface="Segoe UI Semilight" panose="020B04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1316E8-1F76-2E40-A890-2F033BC72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835" y="6070381"/>
            <a:ext cx="922516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4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261D37FDB2D846BED7B10EBE3CFFC2" ma:contentTypeVersion="14" ma:contentTypeDescription="Create a new document." ma:contentTypeScope="" ma:versionID="8a9760145de2c30362f290039a3b0ac8">
  <xsd:schema xmlns:xsd="http://www.w3.org/2001/XMLSchema" xmlns:xs="http://www.w3.org/2001/XMLSchema" xmlns:p="http://schemas.microsoft.com/office/2006/metadata/properties" xmlns:ns2="b9c3cbf5-fc19-4ce0-bc7f-8470e9ea754f" xmlns:ns3="e7bdf485-9aa0-4147-a9d2-28659dae40ed" targetNamespace="http://schemas.microsoft.com/office/2006/metadata/properties" ma:root="true" ma:fieldsID="4a3070e89094da218a905e6676327b79" ns2:_="" ns3:_="">
    <xsd:import namespace="b9c3cbf5-fc19-4ce0-bc7f-8470e9ea754f"/>
    <xsd:import namespace="e7bdf485-9aa0-4147-a9d2-28659dae40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c3cbf5-fc19-4ce0-bc7f-8470e9ea75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3d8adbc-375d-4d4a-93eb-ba809c201b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df485-9aa0-4147-a9d2-28659dae40e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408ef422-22da-4c9b-91d9-5137f4192344}" ma:internalName="TaxCatchAll" ma:showField="CatchAllData" ma:web="e7bdf485-9aa0-4147-a9d2-28659dae40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bdf485-9aa0-4147-a9d2-28659dae40ed" xsi:nil="true"/>
    <lcf76f155ced4ddcb4097134ff3c332f xmlns="b9c3cbf5-fc19-4ce0-bc7f-8470e9ea75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B133D4-29A4-4310-AA15-B45F9952ADC3}"/>
</file>

<file path=customXml/itemProps2.xml><?xml version="1.0" encoding="utf-8"?>
<ds:datastoreItem xmlns:ds="http://schemas.openxmlformats.org/officeDocument/2006/customXml" ds:itemID="{8B13CB33-20DA-4E4E-9308-A4C1296101B0}"/>
</file>

<file path=customXml/itemProps3.xml><?xml version="1.0" encoding="utf-8"?>
<ds:datastoreItem xmlns:ds="http://schemas.openxmlformats.org/officeDocument/2006/customXml" ds:itemID="{038A6FB5-4DF4-4954-9D09-C67A130E478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3556</TotalTime>
  <Words>932</Words>
  <Application>Microsoft Office PowerPoint</Application>
  <PresentationFormat>On-screen Show (4:3)</PresentationFormat>
  <Paragraphs>122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CF Din</vt:lpstr>
      <vt:lpstr>CF Din Light</vt:lpstr>
      <vt:lpstr>Segoe UI</vt:lpstr>
      <vt:lpstr>Segoe UI Light</vt:lpstr>
      <vt:lpstr>Wingdings</vt:lpstr>
      <vt:lpstr>Θέμα του Office</vt:lpstr>
      <vt:lpstr>PowerPoint Presentation</vt:lpstr>
      <vt:lpstr>Behavioral Change for Increased Public Buildings Performance:</vt:lpstr>
      <vt:lpstr>PowerPoint Presentation</vt:lpstr>
      <vt:lpstr>PowerPoint Presentation</vt:lpstr>
      <vt:lpstr> Γιατί και πως να αλλάζουμε Συμπεριφορά;</vt:lpstr>
      <vt:lpstr>  Προκλήσεις για την ΕΕ μέσω αλλαγής συμπεριφοράς σε δημόσιους / ιδιωτικούς οργανισμούς </vt:lpstr>
      <vt:lpstr>     Ξεπερνώντας τα Εμπόδια - Βήματα για την Αλλαγή Συμπεριφοράς </vt:lpstr>
      <vt:lpstr>     Ξεπερνώντας τα Εμπόδια - Βήματα για την Αλλαγή Συμπεριφοράς </vt:lpstr>
      <vt:lpstr>  Πώς εφαρμόζεται η Αλλαγή Συμπεριφοράς στα δημόσια κτήρια;    </vt:lpstr>
      <vt:lpstr> Behavioural change for EE at schools </vt:lpstr>
      <vt:lpstr> Behavioural change for EE at schools </vt:lpstr>
      <vt:lpstr> Συμπέρασμα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Cyprus Progress</dc:title>
  <dc:creator>savvas</dc:creator>
  <cp:lastModifiedBy>Anel Anel</cp:lastModifiedBy>
  <cp:revision>156</cp:revision>
  <cp:lastPrinted>2019-09-10T07:43:09Z</cp:lastPrinted>
  <dcterms:modified xsi:type="dcterms:W3CDTF">2020-12-11T09:54:46Z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0x010100D2261D37FDB2D846BED7B10EBE3CFFC2</vt:lpwstr>
  </property>
</Properties>
</file>