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7" r:id="rId2"/>
    <p:sldId id="283" r:id="rId3"/>
    <p:sldId id="284" r:id="rId4"/>
    <p:sldId id="286" r:id="rId5"/>
    <p:sldId id="287" r:id="rId6"/>
    <p:sldId id="288" r:id="rId7"/>
    <p:sldId id="289" r:id="rId8"/>
    <p:sldId id="285" r:id="rId9"/>
    <p:sldId id="270" r:id="rId10"/>
    <p:sldId id="271" r:id="rId11"/>
    <p:sldId id="282" r:id="rId12"/>
    <p:sldId id="274" r:id="rId13"/>
    <p:sldId id="290" r:id="rId14"/>
    <p:sldId id="262" r:id="rId15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972" autoAdjust="0"/>
  </p:normalViewPr>
  <p:slideViewPr>
    <p:cSldViewPr showGuides="1">
      <p:cViewPr varScale="1">
        <p:scale>
          <a:sx n="80" d="100"/>
          <a:sy n="80" d="100"/>
        </p:scale>
        <p:origin x="456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LUE_DOCS:Blue_Documents:&#927;&#929;&#915;&#913;&#925;&#937;&#931;&#919;%20&#917;&#933;&#929;&#937;&#928;&#913;&#921;&#922;&#937;&#925;%20&#920;&#917;&#924;&#913;&#932;&#937;&#925;_2018:&#931;&#933;&#915;&#922;&#917;&#925;&#932;&#929;&#937;&#932;&#921;&#922;&#913;_&#920;&#917;&#924;&#913;&#932;&#913;:&#916;&#953;&#945;&#947;&#961;&#945;&#956;&#956;&#945;&#964;&#945;&#915;&#949;&#957;&#953;&#954;&#94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LUE_DOCS:Blue_Documents:&#927;&#929;&#915;&#913;&#925;&#937;&#931;&#919;%20&#917;&#933;&#929;&#937;&#928;&#913;&#921;&#922;&#937;&#925;%20&#920;&#917;&#924;&#913;&#932;&#937;&#925;_2018:&#931;&#933;&#915;&#922;&#917;&#925;&#932;&#929;&#937;&#932;&#921;&#922;&#913;_&#920;&#917;&#924;&#913;&#932;&#913;:&#916;&#953;&#945;&#947;&#961;&#945;&#956;&#956;&#945;&#964;&#945;&#915;&#949;&#957;&#953;&#954;&#9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Εγκεκριμένα Ευρωπαϊκά Ανταγωνιστικά Έργα</a:t>
            </a:r>
            <a:endParaRPr lang="en-US" sz="1400"/>
          </a:p>
        </c:rich>
      </c:tx>
      <c:layout>
        <c:manualLayout>
          <c:xMode val="edge"/>
          <c:yMode val="edge"/>
          <c:x val="0.17667421709272599"/>
          <c:y val="3.240740740740739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Sheet1!$B$32</c:f>
              <c:strCache>
                <c:ptCount val="1"/>
                <c:pt idx="0">
                  <c:v>score</c:v>
                </c:pt>
              </c:strCache>
            </c:strRef>
          </c:tx>
          <c:marker>
            <c:symbol val="none"/>
          </c:marker>
          <c:cat>
            <c:numRef>
              <c:f>Sheet1!$A$33:$A$38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Sheet1!$B$33:$B$38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22</c:v>
                </c:pt>
                <c:pt idx="5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2A-4096-B45A-AA22C9A24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460776"/>
        <c:axId val="2103458520"/>
      </c:lineChart>
      <c:catAx>
        <c:axId val="210346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458520"/>
        <c:crosses val="autoZero"/>
        <c:auto val="1"/>
        <c:lblAlgn val="ctr"/>
        <c:lblOffset val="100"/>
        <c:noMultiLvlLbl val="0"/>
      </c:catAx>
      <c:valAx>
        <c:axId val="2103458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3460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val>
            <c:numRef>
              <c:f>Sheet1!$B$42:$B$47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  <c:pt idx="4">
                  <c:v>14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4-40A8-8337-42CA34ECA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800632"/>
        <c:axId val="2133803688"/>
      </c:barChart>
      <c:catAx>
        <c:axId val="2133800632"/>
        <c:scaling>
          <c:orientation val="minMax"/>
        </c:scaling>
        <c:delete val="1"/>
        <c:axPos val="b"/>
        <c:majorTickMark val="out"/>
        <c:minorTickMark val="none"/>
        <c:tickLblPos val="nextTo"/>
        <c:crossAx val="2133803688"/>
        <c:crosses val="autoZero"/>
        <c:auto val="1"/>
        <c:lblAlgn val="ctr"/>
        <c:lblOffset val="100"/>
        <c:noMultiLvlLbl val="0"/>
      </c:catAx>
      <c:valAx>
        <c:axId val="2133803688"/>
        <c:scaling>
          <c:orientation val="minMax"/>
          <c:max val="35"/>
        </c:scaling>
        <c:delete val="1"/>
        <c:axPos val="l"/>
        <c:numFmt formatCode="General" sourceLinked="1"/>
        <c:majorTickMark val="out"/>
        <c:minorTickMark val="none"/>
        <c:tickLblPos val="nextTo"/>
        <c:crossAx val="21338006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1FA38-54B5-4C47-9C0A-294FA629F0DD}" type="doc">
      <dgm:prSet loTypeId="urn:microsoft.com/office/officeart/2005/8/layout/cycle4#1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l-GR"/>
        </a:p>
      </dgm:t>
    </dgm:pt>
    <dgm:pt modelId="{452EB7BC-83E7-487E-B898-0E8C665B0D69}">
      <dgm:prSet phldrT="[Κείμενο]" custT="1"/>
      <dgm:spPr/>
      <dgm:t>
        <a:bodyPr/>
        <a:lstStyle/>
        <a:p>
          <a:pPr marL="0" indent="0"/>
          <a:r>
            <a:rPr lang="el-GR" sz="1600" b="0" i="0">
              <a:solidFill>
                <a:srgbClr val="008000"/>
              </a:solidFill>
              <a:latin typeface="Trebuchet MS"/>
              <a:cs typeface="Trebuchet MS"/>
            </a:rPr>
            <a:t>ΑΓΡΟ</a:t>
          </a:r>
        </a:p>
        <a:p>
          <a:pPr marL="0" indent="0"/>
          <a:r>
            <a:rPr lang="el-GR" sz="1600" b="0" i="0">
              <a:solidFill>
                <a:srgbClr val="008000"/>
              </a:solidFill>
              <a:latin typeface="Trebuchet MS"/>
              <a:cs typeface="Trebuchet MS"/>
            </a:rPr>
            <a:t>ΔΙΑΤΡΟΦΗ</a:t>
          </a:r>
          <a:endParaRPr lang="el-GR" sz="1600" b="0" i="0" dirty="0">
            <a:solidFill>
              <a:srgbClr val="008000"/>
            </a:solidFill>
            <a:latin typeface="Trebuchet MS"/>
            <a:cs typeface="Trebuchet MS"/>
          </a:endParaRPr>
        </a:p>
      </dgm:t>
    </dgm:pt>
    <dgm:pt modelId="{9A39C276-CD82-4421-B861-628064E939F7}" type="parTrans" cxnId="{7447116E-C7C0-4B71-AD54-F7BC915D59F4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F7180AFB-759E-490F-8412-4EB488B3DEC2}" type="sibTrans" cxnId="{7447116E-C7C0-4B71-AD54-F7BC915D59F4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0D469948-D69D-48CF-91D9-2ED0B8645C43}">
      <dgm:prSet phldrT="[Κείμενο]" custT="1"/>
      <dgm:spPr/>
      <dgm:t>
        <a:bodyPr/>
        <a:lstStyle/>
        <a:p>
          <a:r>
            <a:rPr lang="el-GR" sz="1600" b="0" i="0">
              <a:effectLst/>
              <a:latin typeface="Trebuchet MS"/>
              <a:cs typeface="Trebuchet MS"/>
            </a:rPr>
            <a:t>Διαμόρφωση σύγχρονων παραγωγικών κλάδων, που θα παράγουν ανταγωνιστικά προϊόντα, με υψηλή προστιθέμενη και διατροφική αξία</a:t>
          </a:r>
          <a:endParaRPr lang="el-GR" sz="1600" b="0" i="0" dirty="0">
            <a:effectLst/>
            <a:latin typeface="Trebuchet MS"/>
            <a:cs typeface="Trebuchet MS"/>
          </a:endParaRPr>
        </a:p>
      </dgm:t>
    </dgm:pt>
    <dgm:pt modelId="{14613DA8-28BE-4673-BB82-46F1FC16660E}" type="parTrans" cxnId="{32195390-9403-418D-BBC5-B1F0AA4F16F2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A3DA392D-B996-45C5-96DF-E6345529E6A2}" type="sibTrans" cxnId="{32195390-9403-418D-BBC5-B1F0AA4F16F2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845CC7C4-761F-4F61-8C30-9BA57C1BEF74}">
      <dgm:prSet phldrT="[Κείμενο]" custT="1"/>
      <dgm:spPr/>
      <dgm:t>
        <a:bodyPr/>
        <a:lstStyle/>
        <a:p>
          <a:r>
            <a:rPr lang="el-GR" sz="1600" b="0" i="0">
              <a:solidFill>
                <a:srgbClr val="008000"/>
              </a:solidFill>
              <a:latin typeface="Trebuchet MS"/>
              <a:cs typeface="Trebuchet MS"/>
            </a:rPr>
            <a:t>ΠΟΛΙΤΙΣΜΟΣ-ΤΟΥΡΙΣΜΟΣ</a:t>
          </a:r>
          <a:endParaRPr lang="el-GR" sz="1600" b="0" i="0" dirty="0">
            <a:solidFill>
              <a:srgbClr val="008000"/>
            </a:solidFill>
            <a:latin typeface="Trebuchet MS"/>
            <a:cs typeface="Trebuchet MS"/>
          </a:endParaRPr>
        </a:p>
      </dgm:t>
    </dgm:pt>
    <dgm:pt modelId="{474D5277-B149-4A89-919F-E2BBFC523D42}" type="parTrans" cxnId="{A74382EF-0A85-4F3B-8470-45C89E91BC8A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19D02398-6C2F-44CA-9BBE-1A8215E8309C}" type="sibTrans" cxnId="{A74382EF-0A85-4F3B-8470-45C89E91BC8A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85FB4984-7FC5-4005-BEC8-B25107731C1D}">
      <dgm:prSet phldrT="[Κείμενο]" custT="1"/>
      <dgm:spPr/>
      <dgm:t>
        <a:bodyPr/>
        <a:lstStyle/>
        <a:p>
          <a:pPr algn="r"/>
          <a:r>
            <a:rPr lang="el-GR" sz="1600" b="0" i="0">
              <a:latin typeface="Trebuchet MS"/>
              <a:cs typeface="Trebuchet MS"/>
            </a:rPr>
            <a:t> Ενίσχυση της ανταγωνιστικότητας, με την αναβάθμιση των υπηρεσιών, τη διαφοροποίηση του τουριστικού προϊόντος,  την αναβάθμιση των πυλών εισόδου.</a:t>
          </a:r>
          <a:endParaRPr lang="el-GR" sz="1600" b="0" i="0" dirty="0">
            <a:latin typeface="Trebuchet MS"/>
            <a:cs typeface="Trebuchet MS"/>
          </a:endParaRPr>
        </a:p>
      </dgm:t>
    </dgm:pt>
    <dgm:pt modelId="{9852F83F-523D-48E3-83CF-C35C8820307E}" type="parTrans" cxnId="{77DD204C-CC8E-44C8-9E15-B0FCFCA4C1A4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3FB0DB29-A086-47B1-B6FE-4F65E3436A4C}" type="sibTrans" cxnId="{77DD204C-CC8E-44C8-9E15-B0FCFCA4C1A4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57453C86-8A3C-4D09-90DF-60C8CD514E8A}">
      <dgm:prSet phldrT="[Κείμενο]" custT="1"/>
      <dgm:spPr/>
      <dgm:t>
        <a:bodyPr/>
        <a:lstStyle/>
        <a:p>
          <a:pPr algn="r"/>
          <a:r>
            <a:rPr lang="el-GR" sz="1600" b="0" i="0" dirty="0">
              <a:latin typeface="Trebuchet MS"/>
              <a:cs typeface="Trebuchet MS"/>
            </a:rPr>
            <a:t> Αντιμετώπιση σημαντικών περιβαλλοντικών προβλημάτων και προκλήσεων, με παράλληλη ενίσχυση της καινοτόμου επιχειρηματικής δραστηριότητας </a:t>
          </a:r>
        </a:p>
      </dgm:t>
    </dgm:pt>
    <dgm:pt modelId="{DC3C926B-2ED5-43F0-92A9-1EE748B7E4BA}">
      <dgm:prSet phldrT="[Κείμενο]" custT="1"/>
      <dgm:spPr/>
      <dgm:t>
        <a:bodyPr/>
        <a:lstStyle/>
        <a:p>
          <a:r>
            <a:rPr lang="el-GR" sz="1600" b="0" i="0" u="none">
              <a:solidFill>
                <a:srgbClr val="008000"/>
              </a:solidFill>
              <a:latin typeface="Trebuchet MS"/>
              <a:cs typeface="Trebuchet MS"/>
            </a:rPr>
            <a:t>ΠΕΡΙΒΑΛΛΟΝ</a:t>
          </a:r>
          <a:endParaRPr lang="el-GR" sz="1600" b="0" i="0" u="none" dirty="0">
            <a:solidFill>
              <a:srgbClr val="008000"/>
            </a:solidFill>
            <a:latin typeface="Trebuchet MS"/>
            <a:cs typeface="Trebuchet MS"/>
          </a:endParaRPr>
        </a:p>
      </dgm:t>
    </dgm:pt>
    <dgm:pt modelId="{85D64315-34E3-476F-99C2-668DC5DEC3B7}" type="sibTrans" cxnId="{FB571256-60D7-49B9-9812-FE3AB0F8F0A2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34533877-00B1-4BBE-A1F3-8C6034113F22}" type="parTrans" cxnId="{FB571256-60D7-49B9-9812-FE3AB0F8F0A2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4B1DC6EE-B089-4742-9AF0-87A363B835A8}" type="sibTrans" cxnId="{951988D1-0937-41EE-A221-FB9B53AE0FCC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B221224D-DDA5-44EA-8102-7EFB89B37537}" type="parTrans" cxnId="{951988D1-0937-41EE-A221-FB9B53AE0FCC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AB09EBDE-F33F-49A4-90F6-C07F9F3ECCEC}">
      <dgm:prSet custT="1"/>
      <dgm:spPr/>
      <dgm:t>
        <a:bodyPr/>
        <a:lstStyle/>
        <a:p>
          <a:r>
            <a:rPr lang="el-GR" sz="1600" b="0" i="0">
              <a:solidFill>
                <a:srgbClr val="008000"/>
              </a:solidFill>
              <a:latin typeface="Trebuchet MS"/>
              <a:cs typeface="Trebuchet MS"/>
            </a:rPr>
            <a:t>ΓΝΩΣΗ</a:t>
          </a:r>
          <a:endParaRPr lang="el-GR" sz="1600" b="0" i="0" dirty="0">
            <a:solidFill>
              <a:srgbClr val="008000"/>
            </a:solidFill>
            <a:latin typeface="Trebuchet MS"/>
            <a:cs typeface="Trebuchet MS"/>
          </a:endParaRPr>
        </a:p>
      </dgm:t>
    </dgm:pt>
    <dgm:pt modelId="{6528CDEF-8109-4ACB-939D-008FC0CFB24A}" type="parTrans" cxnId="{947F7A86-DA7E-4FE6-AF28-DE6AFC583853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EFD16EFD-942A-4743-A889-52DF5B30148D}" type="sibTrans" cxnId="{947F7A86-DA7E-4FE6-AF28-DE6AFC583853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DCA353BA-EACC-40E4-8181-6059C855E0A6}">
      <dgm:prSet custT="1"/>
      <dgm:spPr/>
      <dgm:t>
        <a:bodyPr/>
        <a:lstStyle/>
        <a:p>
          <a:r>
            <a:rPr lang="el-GR" sz="1600" b="0" i="0">
              <a:latin typeface="Trebuchet MS"/>
              <a:cs typeface="Trebuchet MS"/>
            </a:rPr>
            <a:t> Ανάπτυξη επιχειρήσεων και προσέλκυση επενδύσεων με αξιοποίηση της Γνώσης των Ακαδημαϊκών &amp; Ερευνητικών  Ιδρυμάτων</a:t>
          </a:r>
          <a:endParaRPr lang="el-GR" sz="1600" b="0" i="0" dirty="0">
            <a:latin typeface="Trebuchet MS"/>
            <a:cs typeface="Trebuchet MS"/>
          </a:endParaRPr>
        </a:p>
      </dgm:t>
    </dgm:pt>
    <dgm:pt modelId="{8E8C3184-14A1-4C96-AA89-EC9422A19826}" type="parTrans" cxnId="{84E99774-443C-44B1-9A45-DDF49CF47260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0538E8A3-B21E-4B63-9362-65A068826617}" type="sibTrans" cxnId="{84E99774-443C-44B1-9A45-DDF49CF47260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6786CF00-AB0B-49EF-9460-FB190BE6C1EA}">
      <dgm:prSet custT="1"/>
      <dgm:spPr/>
      <dgm:t>
        <a:bodyPr/>
        <a:lstStyle/>
        <a:p>
          <a:r>
            <a:rPr lang="el-GR" sz="1600" b="0" i="0">
              <a:latin typeface="Trebuchet MS"/>
              <a:cs typeface="Trebuchet MS"/>
            </a:rPr>
            <a:t> Ανάπτυξη στοχευμένων προγραμμάτων εκπαίδευσης και κατάρτισης σε τομείς αιχμής προς πολίτες και επιχειρηματίες</a:t>
          </a:r>
          <a:endParaRPr lang="el-GR" sz="1600" b="0" i="0" dirty="0">
            <a:latin typeface="Trebuchet MS"/>
            <a:cs typeface="Trebuchet MS"/>
          </a:endParaRPr>
        </a:p>
      </dgm:t>
    </dgm:pt>
    <dgm:pt modelId="{A2205883-7AA3-4960-9798-7AB17BC81B56}" type="parTrans" cxnId="{AABD8A31-C324-4589-9FDE-852231BEF7AE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B6952FFF-43B0-4CBC-A4B1-350F6032FCF5}" type="sibTrans" cxnId="{AABD8A31-C324-4589-9FDE-852231BEF7AE}">
      <dgm:prSet/>
      <dgm:spPr/>
      <dgm:t>
        <a:bodyPr/>
        <a:lstStyle/>
        <a:p>
          <a:endParaRPr lang="el-GR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F3DC89D7-D293-BC45-93E1-FEA219D5F053}">
      <dgm:prSet phldrT="[Κείμενο]" custT="1"/>
      <dgm:spPr/>
      <dgm:t>
        <a:bodyPr/>
        <a:lstStyle/>
        <a:p>
          <a:pPr algn="r"/>
          <a:r>
            <a:rPr lang="el-GR" sz="1600" b="0" i="0">
              <a:latin typeface="Trebuchet MS"/>
              <a:cs typeface="Trebuchet MS"/>
            </a:rPr>
            <a:t> ανάδειξη πολιτισμικού αποθέματος της Κρήτης </a:t>
          </a:r>
          <a:endParaRPr lang="el-GR" sz="1600" b="0" i="0" dirty="0">
            <a:latin typeface="Trebuchet MS"/>
            <a:cs typeface="Trebuchet MS"/>
          </a:endParaRPr>
        </a:p>
      </dgm:t>
    </dgm:pt>
    <dgm:pt modelId="{ECAEEE7F-FC6E-6148-B7D2-87FD69B10CA3}" type="parTrans" cxnId="{398DF2FC-7FAC-1442-ADAC-A989A0B359FC}">
      <dgm:prSet/>
      <dgm:spPr/>
      <dgm:t>
        <a:bodyPr/>
        <a:lstStyle/>
        <a:p>
          <a:endParaRPr lang="en-US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653B097F-CA54-4E4D-AD4D-650F36DE4247}" type="sibTrans" cxnId="{398DF2FC-7FAC-1442-ADAC-A989A0B359FC}">
      <dgm:prSet/>
      <dgm:spPr/>
      <dgm:t>
        <a:bodyPr/>
        <a:lstStyle/>
        <a:p>
          <a:endParaRPr lang="en-US" b="0" i="0">
            <a:solidFill>
              <a:srgbClr val="000090"/>
            </a:solidFill>
            <a:latin typeface="Trebuchet MS"/>
            <a:cs typeface="Trebuchet MS"/>
          </a:endParaRPr>
        </a:p>
      </dgm:t>
    </dgm:pt>
    <dgm:pt modelId="{7718EE0B-64D4-F14B-9C8D-3BC72BC5A1AB}" type="pres">
      <dgm:prSet presAssocID="{2ED1FA38-54B5-4C47-9C0A-294FA629F0D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DC5C131-FBD4-0548-A4BA-2CBAD85E5EAA}" type="pres">
      <dgm:prSet presAssocID="{2ED1FA38-54B5-4C47-9C0A-294FA629F0DD}" presName="children" presStyleCnt="0"/>
      <dgm:spPr/>
    </dgm:pt>
    <dgm:pt modelId="{82A334AE-BF24-894B-8386-677EEC9BEA58}" type="pres">
      <dgm:prSet presAssocID="{2ED1FA38-54B5-4C47-9C0A-294FA629F0DD}" presName="child1group" presStyleCnt="0"/>
      <dgm:spPr/>
    </dgm:pt>
    <dgm:pt modelId="{10AD1F5C-803F-7F45-B739-0B16BE9CF86A}" type="pres">
      <dgm:prSet presAssocID="{2ED1FA38-54B5-4C47-9C0A-294FA629F0DD}" presName="child1" presStyleLbl="bgAcc1" presStyleIdx="0" presStyleCnt="4" custScaleX="202963" custScaleY="139871" custLinFactNeighborX="-11873" custLinFactNeighborY="3447"/>
      <dgm:spPr/>
    </dgm:pt>
    <dgm:pt modelId="{B398FFFC-0AD3-4245-8ACD-FD6EA09A1033}" type="pres">
      <dgm:prSet presAssocID="{2ED1FA38-54B5-4C47-9C0A-294FA629F0DD}" presName="child1Text" presStyleLbl="bgAcc1" presStyleIdx="0" presStyleCnt="4">
        <dgm:presLayoutVars>
          <dgm:bulletEnabled val="1"/>
        </dgm:presLayoutVars>
      </dgm:prSet>
      <dgm:spPr/>
    </dgm:pt>
    <dgm:pt modelId="{A69A52FF-9510-7042-B930-42F8D34931E7}" type="pres">
      <dgm:prSet presAssocID="{2ED1FA38-54B5-4C47-9C0A-294FA629F0DD}" presName="child2group" presStyleCnt="0"/>
      <dgm:spPr/>
    </dgm:pt>
    <dgm:pt modelId="{9D604283-89C1-914F-A5D1-0240CF0D501F}" type="pres">
      <dgm:prSet presAssocID="{2ED1FA38-54B5-4C47-9C0A-294FA629F0DD}" presName="child2" presStyleLbl="bgAcc1" presStyleIdx="1" presStyleCnt="4" custScaleX="196492" custLinFactNeighborX="5805" custLinFactNeighborY="-21448"/>
      <dgm:spPr/>
    </dgm:pt>
    <dgm:pt modelId="{B647832E-CA54-1643-A8BA-ECB17CAB95AB}" type="pres">
      <dgm:prSet presAssocID="{2ED1FA38-54B5-4C47-9C0A-294FA629F0DD}" presName="child2Text" presStyleLbl="bgAcc1" presStyleIdx="1" presStyleCnt="4">
        <dgm:presLayoutVars>
          <dgm:bulletEnabled val="1"/>
        </dgm:presLayoutVars>
      </dgm:prSet>
      <dgm:spPr/>
    </dgm:pt>
    <dgm:pt modelId="{03620178-7D7A-974F-8CCB-FA0A0B037660}" type="pres">
      <dgm:prSet presAssocID="{2ED1FA38-54B5-4C47-9C0A-294FA629F0DD}" presName="child3group" presStyleCnt="0"/>
      <dgm:spPr/>
    </dgm:pt>
    <dgm:pt modelId="{249737A5-5C84-754E-9FE0-29CD046A0CA6}" type="pres">
      <dgm:prSet presAssocID="{2ED1FA38-54B5-4C47-9C0A-294FA629F0DD}" presName="child3" presStyleLbl="bgAcc1" presStyleIdx="2" presStyleCnt="4" custScaleX="129391" custScaleY="139141" custLinFactNeighborX="22389" custLinFactNeighborY="-79877"/>
      <dgm:spPr/>
    </dgm:pt>
    <dgm:pt modelId="{191E3C68-5939-DA46-A598-6A561D9479D8}" type="pres">
      <dgm:prSet presAssocID="{2ED1FA38-54B5-4C47-9C0A-294FA629F0DD}" presName="child3Text" presStyleLbl="bgAcc1" presStyleIdx="2" presStyleCnt="4">
        <dgm:presLayoutVars>
          <dgm:bulletEnabled val="1"/>
        </dgm:presLayoutVars>
      </dgm:prSet>
      <dgm:spPr/>
    </dgm:pt>
    <dgm:pt modelId="{15C61A1A-A727-6A42-829D-DA7BADCE3C48}" type="pres">
      <dgm:prSet presAssocID="{2ED1FA38-54B5-4C47-9C0A-294FA629F0DD}" presName="child4group" presStyleCnt="0"/>
      <dgm:spPr/>
    </dgm:pt>
    <dgm:pt modelId="{6AD10345-D5E8-5A49-8F40-0C3775E34F5D}" type="pres">
      <dgm:prSet presAssocID="{2ED1FA38-54B5-4C47-9C0A-294FA629F0DD}" presName="child4" presStyleLbl="bgAcc1" presStyleIdx="3" presStyleCnt="4" custScaleX="171401" custScaleY="178485" custLinFactNeighborX="-23422" custLinFactNeighborY="-68030"/>
      <dgm:spPr/>
    </dgm:pt>
    <dgm:pt modelId="{31B63591-0C7B-E141-831F-A2020755C81D}" type="pres">
      <dgm:prSet presAssocID="{2ED1FA38-54B5-4C47-9C0A-294FA629F0DD}" presName="child4Text" presStyleLbl="bgAcc1" presStyleIdx="3" presStyleCnt="4">
        <dgm:presLayoutVars>
          <dgm:bulletEnabled val="1"/>
        </dgm:presLayoutVars>
      </dgm:prSet>
      <dgm:spPr/>
    </dgm:pt>
    <dgm:pt modelId="{FD476093-8C7F-DF48-95DF-0C65B0670BE7}" type="pres">
      <dgm:prSet presAssocID="{2ED1FA38-54B5-4C47-9C0A-294FA629F0DD}" presName="childPlaceholder" presStyleCnt="0"/>
      <dgm:spPr/>
    </dgm:pt>
    <dgm:pt modelId="{E9EC63E3-F605-164E-BB8C-B15D8F679F6D}" type="pres">
      <dgm:prSet presAssocID="{2ED1FA38-54B5-4C47-9C0A-294FA629F0DD}" presName="circle" presStyleCnt="0"/>
      <dgm:spPr/>
    </dgm:pt>
    <dgm:pt modelId="{1D83F6EA-C376-C148-A98D-CFA0EEA74632}" type="pres">
      <dgm:prSet presAssocID="{2ED1FA38-54B5-4C47-9C0A-294FA629F0D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2E3E13C-9009-3345-A072-D4B21422214F}" type="pres">
      <dgm:prSet presAssocID="{2ED1FA38-54B5-4C47-9C0A-294FA629F0D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3DBE4E7-12FC-B247-A4F1-7CD392C5E6D0}" type="pres">
      <dgm:prSet presAssocID="{2ED1FA38-54B5-4C47-9C0A-294FA629F0DD}" presName="quadrant3" presStyleLbl="node1" presStyleIdx="2" presStyleCnt="4" custLinFactNeighborX="961">
        <dgm:presLayoutVars>
          <dgm:chMax val="1"/>
          <dgm:bulletEnabled val="1"/>
        </dgm:presLayoutVars>
      </dgm:prSet>
      <dgm:spPr/>
    </dgm:pt>
    <dgm:pt modelId="{DEE56823-9CB2-4443-AE60-EED59500D548}" type="pres">
      <dgm:prSet presAssocID="{2ED1FA38-54B5-4C47-9C0A-294FA629F0D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4D4BA9E-8AA4-9E41-A7AB-FC675E66F117}" type="pres">
      <dgm:prSet presAssocID="{2ED1FA38-54B5-4C47-9C0A-294FA629F0DD}" presName="quadrantPlaceholder" presStyleCnt="0"/>
      <dgm:spPr/>
    </dgm:pt>
    <dgm:pt modelId="{81201B4A-F98F-424F-A04B-F1DCD3D7A2A4}" type="pres">
      <dgm:prSet presAssocID="{2ED1FA38-54B5-4C47-9C0A-294FA629F0DD}" presName="center1" presStyleLbl="fgShp" presStyleIdx="0" presStyleCnt="2"/>
      <dgm:spPr/>
    </dgm:pt>
    <dgm:pt modelId="{FFA2AD98-B73F-7149-ACB9-606C91C5EF5E}" type="pres">
      <dgm:prSet presAssocID="{2ED1FA38-54B5-4C47-9C0A-294FA629F0DD}" presName="center2" presStyleLbl="fgShp" presStyleIdx="1" presStyleCnt="2"/>
      <dgm:spPr/>
    </dgm:pt>
  </dgm:ptLst>
  <dgm:cxnLst>
    <dgm:cxn modelId="{3F1B3702-B27A-774F-9534-3353D2F51ECD}" type="presOf" srcId="{845CC7C4-761F-4F61-8C30-9BA57C1BEF74}" destId="{92E3E13C-9009-3345-A072-D4B21422214F}" srcOrd="0" destOrd="0" presId="urn:microsoft.com/office/officeart/2005/8/layout/cycle4#1"/>
    <dgm:cxn modelId="{824B320A-A969-2646-A43F-A7FBA556507D}" type="presOf" srcId="{452EB7BC-83E7-487E-B898-0E8C665B0D69}" destId="{1D83F6EA-C376-C148-A98D-CFA0EEA74632}" srcOrd="0" destOrd="0" presId="urn:microsoft.com/office/officeart/2005/8/layout/cycle4#1"/>
    <dgm:cxn modelId="{8F6BEF13-4ED5-1C41-82AF-2FA86A54BD55}" type="presOf" srcId="{57453C86-8A3C-4D09-90DF-60C8CD514E8A}" destId="{249737A5-5C84-754E-9FE0-29CD046A0CA6}" srcOrd="0" destOrd="0" presId="urn:microsoft.com/office/officeart/2005/8/layout/cycle4#1"/>
    <dgm:cxn modelId="{89FD2029-8872-354D-B7AC-7CB2DA67B6C1}" type="presOf" srcId="{6786CF00-AB0B-49EF-9460-FB190BE6C1EA}" destId="{31B63591-0C7B-E141-831F-A2020755C81D}" srcOrd="1" destOrd="1" presId="urn:microsoft.com/office/officeart/2005/8/layout/cycle4#1"/>
    <dgm:cxn modelId="{01CA5A2C-FD67-6C4A-BC25-DC7162BB4E88}" type="presOf" srcId="{85FB4984-7FC5-4005-BEC8-B25107731C1D}" destId="{B647832E-CA54-1643-A8BA-ECB17CAB95AB}" srcOrd="1" destOrd="0" presId="urn:microsoft.com/office/officeart/2005/8/layout/cycle4#1"/>
    <dgm:cxn modelId="{93213B2D-1EA9-AA40-B392-108B79F3657D}" type="presOf" srcId="{0D469948-D69D-48CF-91D9-2ED0B8645C43}" destId="{B398FFFC-0AD3-4245-8ACD-FD6EA09A1033}" srcOrd="1" destOrd="0" presId="urn:microsoft.com/office/officeart/2005/8/layout/cycle4#1"/>
    <dgm:cxn modelId="{AABD8A31-C324-4589-9FDE-852231BEF7AE}" srcId="{AB09EBDE-F33F-49A4-90F6-C07F9F3ECCEC}" destId="{6786CF00-AB0B-49EF-9460-FB190BE6C1EA}" srcOrd="1" destOrd="0" parTransId="{A2205883-7AA3-4960-9798-7AB17BC81B56}" sibTransId="{B6952FFF-43B0-4CBC-A4B1-350F6032FCF5}"/>
    <dgm:cxn modelId="{DB5C5E3A-CFCB-BE45-BB9B-71F398429619}" type="presOf" srcId="{6786CF00-AB0B-49EF-9460-FB190BE6C1EA}" destId="{6AD10345-D5E8-5A49-8F40-0C3775E34F5D}" srcOrd="0" destOrd="1" presId="urn:microsoft.com/office/officeart/2005/8/layout/cycle4#1"/>
    <dgm:cxn modelId="{01841A5C-4B2B-4F46-B964-A957B5EA2587}" type="presOf" srcId="{AB09EBDE-F33F-49A4-90F6-C07F9F3ECCEC}" destId="{DEE56823-9CB2-4443-AE60-EED59500D548}" srcOrd="0" destOrd="0" presId="urn:microsoft.com/office/officeart/2005/8/layout/cycle4#1"/>
    <dgm:cxn modelId="{77DD204C-CC8E-44C8-9E15-B0FCFCA4C1A4}" srcId="{845CC7C4-761F-4F61-8C30-9BA57C1BEF74}" destId="{85FB4984-7FC5-4005-BEC8-B25107731C1D}" srcOrd="0" destOrd="0" parTransId="{9852F83F-523D-48E3-83CF-C35C8820307E}" sibTransId="{3FB0DB29-A086-47B1-B6FE-4F65E3436A4C}"/>
    <dgm:cxn modelId="{A25B4A4D-034C-FE4F-881E-E1C383439F77}" type="presOf" srcId="{2ED1FA38-54B5-4C47-9C0A-294FA629F0DD}" destId="{7718EE0B-64D4-F14B-9C8D-3BC72BC5A1AB}" srcOrd="0" destOrd="0" presId="urn:microsoft.com/office/officeart/2005/8/layout/cycle4#1"/>
    <dgm:cxn modelId="{7447116E-C7C0-4B71-AD54-F7BC915D59F4}" srcId="{2ED1FA38-54B5-4C47-9C0A-294FA629F0DD}" destId="{452EB7BC-83E7-487E-B898-0E8C665B0D69}" srcOrd="0" destOrd="0" parTransId="{9A39C276-CD82-4421-B861-628064E939F7}" sibTransId="{F7180AFB-759E-490F-8412-4EB488B3DEC2}"/>
    <dgm:cxn modelId="{84E99774-443C-44B1-9A45-DDF49CF47260}" srcId="{AB09EBDE-F33F-49A4-90F6-C07F9F3ECCEC}" destId="{DCA353BA-EACC-40E4-8181-6059C855E0A6}" srcOrd="0" destOrd="0" parTransId="{8E8C3184-14A1-4C96-AA89-EC9422A19826}" sibTransId="{0538E8A3-B21E-4B63-9362-65A068826617}"/>
    <dgm:cxn modelId="{FB571256-60D7-49B9-9812-FE3AB0F8F0A2}" srcId="{2ED1FA38-54B5-4C47-9C0A-294FA629F0DD}" destId="{DC3C926B-2ED5-43F0-92A9-1EE748B7E4BA}" srcOrd="2" destOrd="0" parTransId="{34533877-00B1-4BBE-A1F3-8C6034113F22}" sibTransId="{85D64315-34E3-476F-99C2-668DC5DEC3B7}"/>
    <dgm:cxn modelId="{73BF757F-8C50-C647-846E-5C1EE4220DFC}" type="presOf" srcId="{DC3C926B-2ED5-43F0-92A9-1EE748B7E4BA}" destId="{63DBE4E7-12FC-B247-A4F1-7CD392C5E6D0}" srcOrd="0" destOrd="0" presId="urn:microsoft.com/office/officeart/2005/8/layout/cycle4#1"/>
    <dgm:cxn modelId="{947F7A86-DA7E-4FE6-AF28-DE6AFC583853}" srcId="{2ED1FA38-54B5-4C47-9C0A-294FA629F0DD}" destId="{AB09EBDE-F33F-49A4-90F6-C07F9F3ECCEC}" srcOrd="3" destOrd="0" parTransId="{6528CDEF-8109-4ACB-939D-008FC0CFB24A}" sibTransId="{EFD16EFD-942A-4743-A889-52DF5B30148D}"/>
    <dgm:cxn modelId="{32195390-9403-418D-BBC5-B1F0AA4F16F2}" srcId="{452EB7BC-83E7-487E-B898-0E8C665B0D69}" destId="{0D469948-D69D-48CF-91D9-2ED0B8645C43}" srcOrd="0" destOrd="0" parTransId="{14613DA8-28BE-4673-BB82-46F1FC16660E}" sibTransId="{A3DA392D-B996-45C5-96DF-E6345529E6A2}"/>
    <dgm:cxn modelId="{596AEB93-4AB3-F84D-A4F3-63620EE63F74}" type="presOf" srcId="{F3DC89D7-D293-BC45-93E1-FEA219D5F053}" destId="{9D604283-89C1-914F-A5D1-0240CF0D501F}" srcOrd="0" destOrd="1" presId="urn:microsoft.com/office/officeart/2005/8/layout/cycle4#1"/>
    <dgm:cxn modelId="{A0512898-1C79-2143-B7CD-94E058B1DB2F}" type="presOf" srcId="{57453C86-8A3C-4D09-90DF-60C8CD514E8A}" destId="{191E3C68-5939-DA46-A598-6A561D9479D8}" srcOrd="1" destOrd="0" presId="urn:microsoft.com/office/officeart/2005/8/layout/cycle4#1"/>
    <dgm:cxn modelId="{606D19B3-3585-1A42-AAD8-E261FAAA4587}" type="presOf" srcId="{DCA353BA-EACC-40E4-8181-6059C855E0A6}" destId="{6AD10345-D5E8-5A49-8F40-0C3775E34F5D}" srcOrd="0" destOrd="0" presId="urn:microsoft.com/office/officeart/2005/8/layout/cycle4#1"/>
    <dgm:cxn modelId="{1113D9C5-FDB7-6048-A2FE-2FA2E68EB58B}" type="presOf" srcId="{DCA353BA-EACC-40E4-8181-6059C855E0A6}" destId="{31B63591-0C7B-E141-831F-A2020755C81D}" srcOrd="1" destOrd="0" presId="urn:microsoft.com/office/officeart/2005/8/layout/cycle4#1"/>
    <dgm:cxn modelId="{DAE096CC-8E10-324B-A79E-8DD1F5020368}" type="presOf" srcId="{85FB4984-7FC5-4005-BEC8-B25107731C1D}" destId="{9D604283-89C1-914F-A5D1-0240CF0D501F}" srcOrd="0" destOrd="0" presId="urn:microsoft.com/office/officeart/2005/8/layout/cycle4#1"/>
    <dgm:cxn modelId="{951988D1-0937-41EE-A221-FB9B53AE0FCC}" srcId="{DC3C926B-2ED5-43F0-92A9-1EE748B7E4BA}" destId="{57453C86-8A3C-4D09-90DF-60C8CD514E8A}" srcOrd="0" destOrd="0" parTransId="{B221224D-DDA5-44EA-8102-7EFB89B37537}" sibTransId="{4B1DC6EE-B089-4742-9AF0-87A363B835A8}"/>
    <dgm:cxn modelId="{C9185EE9-A6BA-0D44-95EE-174D89A89CE5}" type="presOf" srcId="{F3DC89D7-D293-BC45-93E1-FEA219D5F053}" destId="{B647832E-CA54-1643-A8BA-ECB17CAB95AB}" srcOrd="1" destOrd="1" presId="urn:microsoft.com/office/officeart/2005/8/layout/cycle4#1"/>
    <dgm:cxn modelId="{A74382EF-0A85-4F3B-8470-45C89E91BC8A}" srcId="{2ED1FA38-54B5-4C47-9C0A-294FA629F0DD}" destId="{845CC7C4-761F-4F61-8C30-9BA57C1BEF74}" srcOrd="1" destOrd="0" parTransId="{474D5277-B149-4A89-919F-E2BBFC523D42}" sibTransId="{19D02398-6C2F-44CA-9BBE-1A8215E8309C}"/>
    <dgm:cxn modelId="{A4324FF0-EFD7-3243-B05F-B9FFE56536F1}" type="presOf" srcId="{0D469948-D69D-48CF-91D9-2ED0B8645C43}" destId="{10AD1F5C-803F-7F45-B739-0B16BE9CF86A}" srcOrd="0" destOrd="0" presId="urn:microsoft.com/office/officeart/2005/8/layout/cycle4#1"/>
    <dgm:cxn modelId="{398DF2FC-7FAC-1442-ADAC-A989A0B359FC}" srcId="{845CC7C4-761F-4F61-8C30-9BA57C1BEF74}" destId="{F3DC89D7-D293-BC45-93E1-FEA219D5F053}" srcOrd="1" destOrd="0" parTransId="{ECAEEE7F-FC6E-6148-B7D2-87FD69B10CA3}" sibTransId="{653B097F-CA54-4E4D-AD4D-650F36DE4247}"/>
    <dgm:cxn modelId="{40155C3C-7553-854C-851E-D958A28A60CA}" type="presParOf" srcId="{7718EE0B-64D4-F14B-9C8D-3BC72BC5A1AB}" destId="{8DC5C131-FBD4-0548-A4BA-2CBAD85E5EAA}" srcOrd="0" destOrd="0" presId="urn:microsoft.com/office/officeart/2005/8/layout/cycle4#1"/>
    <dgm:cxn modelId="{376FE234-D216-3448-8A58-9D55F8590694}" type="presParOf" srcId="{8DC5C131-FBD4-0548-A4BA-2CBAD85E5EAA}" destId="{82A334AE-BF24-894B-8386-677EEC9BEA58}" srcOrd="0" destOrd="0" presId="urn:microsoft.com/office/officeart/2005/8/layout/cycle4#1"/>
    <dgm:cxn modelId="{F94FD01E-D4B1-D044-91A8-D37D0A9A12B0}" type="presParOf" srcId="{82A334AE-BF24-894B-8386-677EEC9BEA58}" destId="{10AD1F5C-803F-7F45-B739-0B16BE9CF86A}" srcOrd="0" destOrd="0" presId="urn:microsoft.com/office/officeart/2005/8/layout/cycle4#1"/>
    <dgm:cxn modelId="{E2A17E4C-C354-E446-9ADE-EE496C016CA0}" type="presParOf" srcId="{82A334AE-BF24-894B-8386-677EEC9BEA58}" destId="{B398FFFC-0AD3-4245-8ACD-FD6EA09A1033}" srcOrd="1" destOrd="0" presId="urn:microsoft.com/office/officeart/2005/8/layout/cycle4#1"/>
    <dgm:cxn modelId="{71B96928-D23D-C94A-9CAE-02F5F7E70B1E}" type="presParOf" srcId="{8DC5C131-FBD4-0548-A4BA-2CBAD85E5EAA}" destId="{A69A52FF-9510-7042-B930-42F8D34931E7}" srcOrd="1" destOrd="0" presId="urn:microsoft.com/office/officeart/2005/8/layout/cycle4#1"/>
    <dgm:cxn modelId="{E89A357D-6583-5044-A5DF-B6C055919F26}" type="presParOf" srcId="{A69A52FF-9510-7042-B930-42F8D34931E7}" destId="{9D604283-89C1-914F-A5D1-0240CF0D501F}" srcOrd="0" destOrd="0" presId="urn:microsoft.com/office/officeart/2005/8/layout/cycle4#1"/>
    <dgm:cxn modelId="{8F4609EE-0525-4E42-A27F-CFFE3B35B351}" type="presParOf" srcId="{A69A52FF-9510-7042-B930-42F8D34931E7}" destId="{B647832E-CA54-1643-A8BA-ECB17CAB95AB}" srcOrd="1" destOrd="0" presId="urn:microsoft.com/office/officeart/2005/8/layout/cycle4#1"/>
    <dgm:cxn modelId="{2A4501CC-6380-0942-BC96-045A8338EDFC}" type="presParOf" srcId="{8DC5C131-FBD4-0548-A4BA-2CBAD85E5EAA}" destId="{03620178-7D7A-974F-8CCB-FA0A0B037660}" srcOrd="2" destOrd="0" presId="urn:microsoft.com/office/officeart/2005/8/layout/cycle4#1"/>
    <dgm:cxn modelId="{E85F6075-2B9E-9C4E-9D3C-AD3C3C16C8E7}" type="presParOf" srcId="{03620178-7D7A-974F-8CCB-FA0A0B037660}" destId="{249737A5-5C84-754E-9FE0-29CD046A0CA6}" srcOrd="0" destOrd="0" presId="urn:microsoft.com/office/officeart/2005/8/layout/cycle4#1"/>
    <dgm:cxn modelId="{40C62485-CF29-5A4B-A53C-8DCE54085F30}" type="presParOf" srcId="{03620178-7D7A-974F-8CCB-FA0A0B037660}" destId="{191E3C68-5939-DA46-A598-6A561D9479D8}" srcOrd="1" destOrd="0" presId="urn:microsoft.com/office/officeart/2005/8/layout/cycle4#1"/>
    <dgm:cxn modelId="{09B33E29-54D2-794A-A940-DE550C8D17E9}" type="presParOf" srcId="{8DC5C131-FBD4-0548-A4BA-2CBAD85E5EAA}" destId="{15C61A1A-A727-6A42-829D-DA7BADCE3C48}" srcOrd="3" destOrd="0" presId="urn:microsoft.com/office/officeart/2005/8/layout/cycle4#1"/>
    <dgm:cxn modelId="{C792CCA6-F0C1-C34D-93A0-76A23AACBD76}" type="presParOf" srcId="{15C61A1A-A727-6A42-829D-DA7BADCE3C48}" destId="{6AD10345-D5E8-5A49-8F40-0C3775E34F5D}" srcOrd="0" destOrd="0" presId="urn:microsoft.com/office/officeart/2005/8/layout/cycle4#1"/>
    <dgm:cxn modelId="{CB805FE8-4982-1445-ACBA-96075C14B22B}" type="presParOf" srcId="{15C61A1A-A727-6A42-829D-DA7BADCE3C48}" destId="{31B63591-0C7B-E141-831F-A2020755C81D}" srcOrd="1" destOrd="0" presId="urn:microsoft.com/office/officeart/2005/8/layout/cycle4#1"/>
    <dgm:cxn modelId="{FDB80DAB-6A75-8B4E-B734-262EF6821CEA}" type="presParOf" srcId="{8DC5C131-FBD4-0548-A4BA-2CBAD85E5EAA}" destId="{FD476093-8C7F-DF48-95DF-0C65B0670BE7}" srcOrd="4" destOrd="0" presId="urn:microsoft.com/office/officeart/2005/8/layout/cycle4#1"/>
    <dgm:cxn modelId="{AAEE024C-F687-CD44-A8DC-AC6FE739C914}" type="presParOf" srcId="{7718EE0B-64D4-F14B-9C8D-3BC72BC5A1AB}" destId="{E9EC63E3-F605-164E-BB8C-B15D8F679F6D}" srcOrd="1" destOrd="0" presId="urn:microsoft.com/office/officeart/2005/8/layout/cycle4#1"/>
    <dgm:cxn modelId="{DD1AA6E8-8E2F-B14B-A6EB-8FA84D448B30}" type="presParOf" srcId="{E9EC63E3-F605-164E-BB8C-B15D8F679F6D}" destId="{1D83F6EA-C376-C148-A98D-CFA0EEA74632}" srcOrd="0" destOrd="0" presId="urn:microsoft.com/office/officeart/2005/8/layout/cycle4#1"/>
    <dgm:cxn modelId="{B6515785-7D41-CE43-88C8-CE1E84027C45}" type="presParOf" srcId="{E9EC63E3-F605-164E-BB8C-B15D8F679F6D}" destId="{92E3E13C-9009-3345-A072-D4B21422214F}" srcOrd="1" destOrd="0" presId="urn:microsoft.com/office/officeart/2005/8/layout/cycle4#1"/>
    <dgm:cxn modelId="{35A7610A-5A2C-4545-87DB-68A180F49EB5}" type="presParOf" srcId="{E9EC63E3-F605-164E-BB8C-B15D8F679F6D}" destId="{63DBE4E7-12FC-B247-A4F1-7CD392C5E6D0}" srcOrd="2" destOrd="0" presId="urn:microsoft.com/office/officeart/2005/8/layout/cycle4#1"/>
    <dgm:cxn modelId="{09BE2CF5-812A-1842-954C-02C3A741FE2F}" type="presParOf" srcId="{E9EC63E3-F605-164E-BB8C-B15D8F679F6D}" destId="{DEE56823-9CB2-4443-AE60-EED59500D548}" srcOrd="3" destOrd="0" presId="urn:microsoft.com/office/officeart/2005/8/layout/cycle4#1"/>
    <dgm:cxn modelId="{BB792A3E-C26C-3945-B490-2D4021F13237}" type="presParOf" srcId="{E9EC63E3-F605-164E-BB8C-B15D8F679F6D}" destId="{44D4BA9E-8AA4-9E41-A7AB-FC675E66F117}" srcOrd="4" destOrd="0" presId="urn:microsoft.com/office/officeart/2005/8/layout/cycle4#1"/>
    <dgm:cxn modelId="{47BD0A23-3EA0-A442-B56C-4144F2F735C7}" type="presParOf" srcId="{7718EE0B-64D4-F14B-9C8D-3BC72BC5A1AB}" destId="{81201B4A-F98F-424F-A04B-F1DCD3D7A2A4}" srcOrd="2" destOrd="0" presId="urn:microsoft.com/office/officeart/2005/8/layout/cycle4#1"/>
    <dgm:cxn modelId="{09D23093-B5CB-3044-A09C-33C4078661FF}" type="presParOf" srcId="{7718EE0B-64D4-F14B-9C8D-3BC72BC5A1AB}" destId="{FFA2AD98-B73F-7149-ACB9-606C91C5EF5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5C41C-DAE4-4126-A236-841327C79766}" type="doc">
      <dgm:prSet loTypeId="urn:microsoft.com/office/officeart/2005/8/layout/venn1" loCatId="relationship" qsTypeId="urn:microsoft.com/office/officeart/2005/8/quickstyle/simple2" qsCatId="simple" csTypeId="urn:microsoft.com/office/officeart/2005/8/colors/colorful2" csCatId="colorful" phldr="1"/>
      <dgm:spPr/>
    </dgm:pt>
    <dgm:pt modelId="{CFFD1A64-587E-4088-A42D-B3B00E1FC7AB}">
      <dgm:prSet phldrT="[Κείμενο]"/>
      <dgm:spPr/>
      <dgm:t>
        <a:bodyPr/>
        <a:lstStyle/>
        <a:p>
          <a:endParaRPr lang="en-GB" b="1" dirty="0"/>
        </a:p>
      </dgm:t>
    </dgm:pt>
    <dgm:pt modelId="{1B77BF9D-0732-4EE0-9CE7-ADC785094A94}" type="parTrans" cxnId="{D9B098BA-E2BF-420C-B022-0139CD3D1CEB}">
      <dgm:prSet/>
      <dgm:spPr/>
      <dgm:t>
        <a:bodyPr/>
        <a:lstStyle/>
        <a:p>
          <a:endParaRPr lang="en-GB" b="1">
            <a:solidFill>
              <a:schemeClr val="tx2"/>
            </a:solidFill>
          </a:endParaRPr>
        </a:p>
      </dgm:t>
    </dgm:pt>
    <dgm:pt modelId="{AC0BBA6D-0283-4968-AFC5-5F111E1291D3}" type="sibTrans" cxnId="{D9B098BA-E2BF-420C-B022-0139CD3D1CEB}">
      <dgm:prSet/>
      <dgm:spPr/>
      <dgm:t>
        <a:bodyPr/>
        <a:lstStyle/>
        <a:p>
          <a:endParaRPr lang="en-GB" b="1">
            <a:solidFill>
              <a:schemeClr val="tx2"/>
            </a:solidFill>
          </a:endParaRPr>
        </a:p>
      </dgm:t>
    </dgm:pt>
    <dgm:pt modelId="{11EDB3F8-20CE-4EC7-AC46-AFF493770AD5}">
      <dgm:prSet phldrT="[Κείμενο]" custT="1"/>
      <dgm:spPr/>
      <dgm:t>
        <a:bodyPr/>
        <a:lstStyle/>
        <a:p>
          <a:endParaRPr lang="en-GB" sz="1200" b="1" dirty="0"/>
        </a:p>
      </dgm:t>
    </dgm:pt>
    <dgm:pt modelId="{22B51D57-DC9F-477B-A9E3-D5BB7723B8ED}" type="parTrans" cxnId="{2D7B290C-5F39-45DB-95B3-5AD9C3349752}">
      <dgm:prSet/>
      <dgm:spPr/>
      <dgm:t>
        <a:bodyPr/>
        <a:lstStyle/>
        <a:p>
          <a:endParaRPr lang="en-GB" b="1">
            <a:solidFill>
              <a:schemeClr val="tx2"/>
            </a:solidFill>
          </a:endParaRPr>
        </a:p>
      </dgm:t>
    </dgm:pt>
    <dgm:pt modelId="{4E05688F-2B42-4051-81BD-7259F008A549}" type="sibTrans" cxnId="{2D7B290C-5F39-45DB-95B3-5AD9C3349752}">
      <dgm:prSet/>
      <dgm:spPr/>
      <dgm:t>
        <a:bodyPr/>
        <a:lstStyle/>
        <a:p>
          <a:endParaRPr lang="en-GB" b="1">
            <a:solidFill>
              <a:schemeClr val="tx2"/>
            </a:solidFill>
          </a:endParaRPr>
        </a:p>
      </dgm:t>
    </dgm:pt>
    <dgm:pt modelId="{3141B99D-5BC4-4CD7-A02D-E5511E0B9571}">
      <dgm:prSet/>
      <dgm:spPr/>
      <dgm:t>
        <a:bodyPr/>
        <a:lstStyle/>
        <a:p>
          <a:endParaRPr lang="en-GB" b="1" dirty="0"/>
        </a:p>
      </dgm:t>
    </dgm:pt>
    <dgm:pt modelId="{3519781F-C597-4BB8-8CA9-C6DC96FB1F4A}" type="parTrans" cxnId="{AB8602CF-0EE9-4D88-9196-698C7FD368BA}">
      <dgm:prSet/>
      <dgm:spPr/>
      <dgm:t>
        <a:bodyPr/>
        <a:lstStyle/>
        <a:p>
          <a:endParaRPr lang="en-GB" b="1">
            <a:solidFill>
              <a:schemeClr val="tx2"/>
            </a:solidFill>
          </a:endParaRPr>
        </a:p>
      </dgm:t>
    </dgm:pt>
    <dgm:pt modelId="{04CB2FFC-525F-4009-BC74-89CCF0202B03}" type="sibTrans" cxnId="{AB8602CF-0EE9-4D88-9196-698C7FD368BA}">
      <dgm:prSet/>
      <dgm:spPr/>
      <dgm:t>
        <a:bodyPr/>
        <a:lstStyle/>
        <a:p>
          <a:endParaRPr lang="en-GB" b="1">
            <a:solidFill>
              <a:schemeClr val="tx2"/>
            </a:solidFill>
          </a:endParaRPr>
        </a:p>
      </dgm:t>
    </dgm:pt>
    <dgm:pt modelId="{0D03A68C-9410-4CDF-B551-016A18552194}">
      <dgm:prSet phldrT="[Κείμενο]" custT="1"/>
      <dgm:spPr/>
      <dgm:t>
        <a:bodyPr/>
        <a:lstStyle/>
        <a:p>
          <a:endParaRPr lang="en-GB" sz="1200" b="1" dirty="0"/>
        </a:p>
      </dgm:t>
    </dgm:pt>
    <dgm:pt modelId="{1EE8EEA6-1107-48BC-A336-E2CA76348F1C}" type="sibTrans" cxnId="{F98C2805-48E5-472F-97C2-F618565CBB99}">
      <dgm:prSet/>
      <dgm:spPr/>
      <dgm:t>
        <a:bodyPr/>
        <a:lstStyle/>
        <a:p>
          <a:endParaRPr lang="en-GB" b="1">
            <a:solidFill>
              <a:schemeClr val="tx2"/>
            </a:solidFill>
          </a:endParaRPr>
        </a:p>
      </dgm:t>
    </dgm:pt>
    <dgm:pt modelId="{FC3B6B69-4B32-433F-8BEB-012C1E23D4EE}" type="parTrans" cxnId="{F98C2805-48E5-472F-97C2-F618565CBB99}">
      <dgm:prSet/>
      <dgm:spPr/>
      <dgm:t>
        <a:bodyPr/>
        <a:lstStyle/>
        <a:p>
          <a:endParaRPr lang="en-GB" b="1">
            <a:solidFill>
              <a:schemeClr val="tx2"/>
            </a:solidFill>
          </a:endParaRPr>
        </a:p>
      </dgm:t>
    </dgm:pt>
    <dgm:pt modelId="{DE2D111F-F508-4531-85D8-CA5EDECA1173}" type="pres">
      <dgm:prSet presAssocID="{6DF5C41C-DAE4-4126-A236-841327C79766}" presName="compositeShape" presStyleCnt="0">
        <dgm:presLayoutVars>
          <dgm:chMax val="7"/>
          <dgm:dir/>
          <dgm:resizeHandles val="exact"/>
        </dgm:presLayoutVars>
      </dgm:prSet>
      <dgm:spPr/>
    </dgm:pt>
    <dgm:pt modelId="{2D22710F-5C38-4799-8516-AA66DD61B17D}" type="pres">
      <dgm:prSet presAssocID="{0D03A68C-9410-4CDF-B551-016A18552194}" presName="circ1" presStyleLbl="vennNode1" presStyleIdx="0" presStyleCnt="4"/>
      <dgm:spPr/>
    </dgm:pt>
    <dgm:pt modelId="{E2B46B10-4FB2-4AF4-B31D-F5711767D6EC}" type="pres">
      <dgm:prSet presAssocID="{0D03A68C-9410-4CDF-B551-016A1855219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E461A18-16E2-442B-BCE4-EB0D3B7FA75A}" type="pres">
      <dgm:prSet presAssocID="{CFFD1A64-587E-4088-A42D-B3B00E1FC7AB}" presName="circ2" presStyleLbl="vennNode1" presStyleIdx="1" presStyleCnt="4"/>
      <dgm:spPr/>
    </dgm:pt>
    <dgm:pt modelId="{B204DBB9-4AE3-4565-94F3-E6AA44741BCF}" type="pres">
      <dgm:prSet presAssocID="{CFFD1A64-587E-4088-A42D-B3B00E1FC7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4CE144A-260F-458C-AF71-785EA52AB7A2}" type="pres">
      <dgm:prSet presAssocID="{3141B99D-5BC4-4CD7-A02D-E5511E0B9571}" presName="circ3" presStyleLbl="vennNode1" presStyleIdx="2" presStyleCnt="4"/>
      <dgm:spPr/>
    </dgm:pt>
    <dgm:pt modelId="{8E3B83EF-FA8A-444F-80DA-B08B659F61A7}" type="pres">
      <dgm:prSet presAssocID="{3141B99D-5BC4-4CD7-A02D-E5511E0B95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333898-D73F-4845-9642-4E05BA4DC27D}" type="pres">
      <dgm:prSet presAssocID="{11EDB3F8-20CE-4EC7-AC46-AFF493770AD5}" presName="circ4" presStyleLbl="vennNode1" presStyleIdx="3" presStyleCnt="4"/>
      <dgm:spPr/>
    </dgm:pt>
    <dgm:pt modelId="{02013421-0B02-440D-A9CF-A6AF33E07188}" type="pres">
      <dgm:prSet presAssocID="{11EDB3F8-20CE-4EC7-AC46-AFF493770AD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8C2805-48E5-472F-97C2-F618565CBB99}" srcId="{6DF5C41C-DAE4-4126-A236-841327C79766}" destId="{0D03A68C-9410-4CDF-B551-016A18552194}" srcOrd="0" destOrd="0" parTransId="{FC3B6B69-4B32-433F-8BEB-012C1E23D4EE}" sibTransId="{1EE8EEA6-1107-48BC-A336-E2CA76348F1C}"/>
    <dgm:cxn modelId="{2D7B290C-5F39-45DB-95B3-5AD9C3349752}" srcId="{6DF5C41C-DAE4-4126-A236-841327C79766}" destId="{11EDB3F8-20CE-4EC7-AC46-AFF493770AD5}" srcOrd="3" destOrd="0" parTransId="{22B51D57-DC9F-477B-A9E3-D5BB7723B8ED}" sibTransId="{4E05688F-2B42-4051-81BD-7259F008A549}"/>
    <dgm:cxn modelId="{D9DB7F29-DA87-E447-98FC-F1BADA4FC3AC}" type="presOf" srcId="{CFFD1A64-587E-4088-A42D-B3B00E1FC7AB}" destId="{B204DBB9-4AE3-4565-94F3-E6AA44741BCF}" srcOrd="1" destOrd="0" presId="urn:microsoft.com/office/officeart/2005/8/layout/venn1"/>
    <dgm:cxn modelId="{79877C2E-8435-7949-B398-8BC2F1D64352}" type="presOf" srcId="{0D03A68C-9410-4CDF-B551-016A18552194}" destId="{2D22710F-5C38-4799-8516-AA66DD61B17D}" srcOrd="0" destOrd="0" presId="urn:microsoft.com/office/officeart/2005/8/layout/venn1"/>
    <dgm:cxn modelId="{8AEA0868-0C03-9943-8A5D-D0A697798A4F}" type="presOf" srcId="{11EDB3F8-20CE-4EC7-AC46-AFF493770AD5}" destId="{3A333898-D73F-4845-9642-4E05BA4DC27D}" srcOrd="0" destOrd="0" presId="urn:microsoft.com/office/officeart/2005/8/layout/venn1"/>
    <dgm:cxn modelId="{0EC05654-0BD1-BD46-89BB-64B87B79924D}" type="presOf" srcId="{CFFD1A64-587E-4088-A42D-B3B00E1FC7AB}" destId="{2E461A18-16E2-442B-BCE4-EB0D3B7FA75A}" srcOrd="0" destOrd="0" presId="urn:microsoft.com/office/officeart/2005/8/layout/venn1"/>
    <dgm:cxn modelId="{D9B098BA-E2BF-420C-B022-0139CD3D1CEB}" srcId="{6DF5C41C-DAE4-4126-A236-841327C79766}" destId="{CFFD1A64-587E-4088-A42D-B3B00E1FC7AB}" srcOrd="1" destOrd="0" parTransId="{1B77BF9D-0732-4EE0-9CE7-ADC785094A94}" sibTransId="{AC0BBA6D-0283-4968-AFC5-5F111E1291D3}"/>
    <dgm:cxn modelId="{607A7ACE-0E4A-6848-922A-79DB40877562}" type="presOf" srcId="{3141B99D-5BC4-4CD7-A02D-E5511E0B9571}" destId="{8E3B83EF-FA8A-444F-80DA-B08B659F61A7}" srcOrd="1" destOrd="0" presId="urn:microsoft.com/office/officeart/2005/8/layout/venn1"/>
    <dgm:cxn modelId="{D8E2FACE-A010-964A-9ACF-136B2233A02D}" type="presOf" srcId="{6DF5C41C-DAE4-4126-A236-841327C79766}" destId="{DE2D111F-F508-4531-85D8-CA5EDECA1173}" srcOrd="0" destOrd="0" presId="urn:microsoft.com/office/officeart/2005/8/layout/venn1"/>
    <dgm:cxn modelId="{AB8602CF-0EE9-4D88-9196-698C7FD368BA}" srcId="{6DF5C41C-DAE4-4126-A236-841327C79766}" destId="{3141B99D-5BC4-4CD7-A02D-E5511E0B9571}" srcOrd="2" destOrd="0" parTransId="{3519781F-C597-4BB8-8CA9-C6DC96FB1F4A}" sibTransId="{04CB2FFC-525F-4009-BC74-89CCF0202B03}"/>
    <dgm:cxn modelId="{2D15E9DD-E79D-0A45-A137-38FDF53BF9E8}" type="presOf" srcId="{0D03A68C-9410-4CDF-B551-016A18552194}" destId="{E2B46B10-4FB2-4AF4-B31D-F5711767D6EC}" srcOrd="1" destOrd="0" presId="urn:microsoft.com/office/officeart/2005/8/layout/venn1"/>
    <dgm:cxn modelId="{9A6D35EF-D6B9-DD46-89C1-58FE9C173ACC}" type="presOf" srcId="{11EDB3F8-20CE-4EC7-AC46-AFF493770AD5}" destId="{02013421-0B02-440D-A9CF-A6AF33E07188}" srcOrd="1" destOrd="0" presId="urn:microsoft.com/office/officeart/2005/8/layout/venn1"/>
    <dgm:cxn modelId="{848FAFF1-066E-834C-B96B-5915DB1422BA}" type="presOf" srcId="{3141B99D-5BC4-4CD7-A02D-E5511E0B9571}" destId="{D4CE144A-260F-458C-AF71-785EA52AB7A2}" srcOrd="0" destOrd="0" presId="urn:microsoft.com/office/officeart/2005/8/layout/venn1"/>
    <dgm:cxn modelId="{0A1E1E84-B92B-1F4B-9FBA-081CE1DBCC10}" type="presParOf" srcId="{DE2D111F-F508-4531-85D8-CA5EDECA1173}" destId="{2D22710F-5C38-4799-8516-AA66DD61B17D}" srcOrd="0" destOrd="0" presId="urn:microsoft.com/office/officeart/2005/8/layout/venn1"/>
    <dgm:cxn modelId="{2CC6DB96-14C0-E944-946E-7D55FD080859}" type="presParOf" srcId="{DE2D111F-F508-4531-85D8-CA5EDECA1173}" destId="{E2B46B10-4FB2-4AF4-B31D-F5711767D6EC}" srcOrd="1" destOrd="0" presId="urn:microsoft.com/office/officeart/2005/8/layout/venn1"/>
    <dgm:cxn modelId="{A13C7F3D-46F1-D94D-88E1-FCC0A7C91FD3}" type="presParOf" srcId="{DE2D111F-F508-4531-85D8-CA5EDECA1173}" destId="{2E461A18-16E2-442B-BCE4-EB0D3B7FA75A}" srcOrd="2" destOrd="0" presId="urn:microsoft.com/office/officeart/2005/8/layout/venn1"/>
    <dgm:cxn modelId="{756BC535-4DE1-074D-96F4-3B282E312E97}" type="presParOf" srcId="{DE2D111F-F508-4531-85D8-CA5EDECA1173}" destId="{B204DBB9-4AE3-4565-94F3-E6AA44741BCF}" srcOrd="3" destOrd="0" presId="urn:microsoft.com/office/officeart/2005/8/layout/venn1"/>
    <dgm:cxn modelId="{A1268208-ED06-7845-8061-E7959583A0B0}" type="presParOf" srcId="{DE2D111F-F508-4531-85D8-CA5EDECA1173}" destId="{D4CE144A-260F-458C-AF71-785EA52AB7A2}" srcOrd="4" destOrd="0" presId="urn:microsoft.com/office/officeart/2005/8/layout/venn1"/>
    <dgm:cxn modelId="{8092E090-3B47-D147-B628-B7698DCA3849}" type="presParOf" srcId="{DE2D111F-F508-4531-85D8-CA5EDECA1173}" destId="{8E3B83EF-FA8A-444F-80DA-B08B659F61A7}" srcOrd="5" destOrd="0" presId="urn:microsoft.com/office/officeart/2005/8/layout/venn1"/>
    <dgm:cxn modelId="{FEA63389-AEBA-1D42-842E-CE1FB3EAC8E9}" type="presParOf" srcId="{DE2D111F-F508-4531-85D8-CA5EDECA1173}" destId="{3A333898-D73F-4845-9642-4E05BA4DC27D}" srcOrd="6" destOrd="0" presId="urn:microsoft.com/office/officeart/2005/8/layout/venn1"/>
    <dgm:cxn modelId="{05BDF653-5DFA-CE4E-8075-D0664277F9C2}" type="presParOf" srcId="{DE2D111F-F508-4531-85D8-CA5EDECA1173}" destId="{02013421-0B02-440D-A9CF-A6AF33E0718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737A5-5C84-754E-9FE0-29CD046A0CA6}">
      <dsp:nvSpPr>
        <dsp:cNvPr id="0" name=""/>
        <dsp:cNvSpPr/>
      </dsp:nvSpPr>
      <dsp:spPr>
        <a:xfrm>
          <a:off x="5254803" y="1601886"/>
          <a:ext cx="2956528" cy="205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78964"/>
              <a:satOff val="38313"/>
              <a:lumOff val="405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0" i="0" kern="1200" dirty="0">
              <a:latin typeface="Trebuchet MS"/>
              <a:cs typeface="Trebuchet MS"/>
            </a:rPr>
            <a:t> Αντιμετώπιση σημαντικών περιβαλλοντικών προβλημάτων και προκλήσεων, με παράλληλη ενίσχυση της καινοτόμου επιχειρηματικής δραστηριότητας </a:t>
          </a:r>
        </a:p>
      </dsp:txBody>
      <dsp:txXfrm>
        <a:off x="6187002" y="2161994"/>
        <a:ext cx="1979090" cy="1454125"/>
      </dsp:txXfrm>
    </dsp:sp>
    <dsp:sp modelId="{6AD10345-D5E8-5A49-8F40-0C3775E34F5D}">
      <dsp:nvSpPr>
        <dsp:cNvPr id="0" name=""/>
        <dsp:cNvSpPr/>
      </dsp:nvSpPr>
      <dsp:spPr>
        <a:xfrm>
          <a:off x="0" y="1486065"/>
          <a:ext cx="3916439" cy="2641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239482"/>
              <a:satOff val="19157"/>
              <a:lumOff val="202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0" i="0" kern="1200">
              <a:latin typeface="Trebuchet MS"/>
              <a:cs typeface="Trebuchet MS"/>
            </a:rPr>
            <a:t> Ανάπτυξη επιχειρήσεων και προσέλκυση επενδύσεων με αξιοποίηση της Γνώσης των Ακαδημαϊκών &amp; Ερευνητικών  Ιδρυμάτων</a:t>
          </a:r>
          <a:endParaRPr lang="el-GR" sz="1600" b="0" i="0" kern="1200" dirty="0">
            <a:latin typeface="Trebuchet MS"/>
            <a:cs typeface="Trebuchet M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0" i="0" kern="1200">
              <a:latin typeface="Trebuchet MS"/>
              <a:cs typeface="Trebuchet MS"/>
            </a:rPr>
            <a:t> Ανάπτυξη στοχευμένων προγραμμάτων εκπαίδευσης και κατάρτισης σε τομείς αιχμής προς πολίτες και επιχειρηματίες</a:t>
          </a:r>
          <a:endParaRPr lang="el-GR" sz="1600" b="0" i="0" kern="1200" dirty="0">
            <a:latin typeface="Trebuchet MS"/>
            <a:cs typeface="Trebuchet MS"/>
          </a:endParaRPr>
        </a:p>
      </dsp:txBody>
      <dsp:txXfrm>
        <a:off x="58032" y="2204552"/>
        <a:ext cx="2625443" cy="1865299"/>
      </dsp:txXfrm>
    </dsp:sp>
    <dsp:sp modelId="{9D604283-89C1-914F-A5D1-0240CF0D501F}">
      <dsp:nvSpPr>
        <dsp:cNvPr id="0" name=""/>
        <dsp:cNvSpPr/>
      </dsp:nvSpPr>
      <dsp:spPr>
        <a:xfrm>
          <a:off x="4109251" y="-71442"/>
          <a:ext cx="4489757" cy="1480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239482"/>
              <a:satOff val="19157"/>
              <a:lumOff val="202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0" i="0" kern="1200">
              <a:latin typeface="Trebuchet MS"/>
              <a:cs typeface="Trebuchet MS"/>
            </a:rPr>
            <a:t> Ενίσχυση της ανταγωνιστικότητας, με την αναβάθμιση των υπηρεσιών, τη διαφοροποίηση του τουριστικού προϊόντος,  την αναβάθμιση των πυλών εισόδου.</a:t>
          </a:r>
          <a:endParaRPr lang="el-GR" sz="1600" b="0" i="0" kern="1200" dirty="0">
            <a:latin typeface="Trebuchet MS"/>
            <a:cs typeface="Trebuchet MS"/>
          </a:endParaRPr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0" i="0" kern="1200">
              <a:latin typeface="Trebuchet MS"/>
              <a:cs typeface="Trebuchet MS"/>
            </a:rPr>
            <a:t> ανάδειξη πολιτισμικού αποθέματος της Κρήτης </a:t>
          </a:r>
          <a:endParaRPr lang="el-GR" sz="1600" b="0" i="0" kern="1200" dirty="0">
            <a:latin typeface="Trebuchet MS"/>
            <a:cs typeface="Trebuchet MS"/>
          </a:endParaRPr>
        </a:p>
      </dsp:txBody>
      <dsp:txXfrm>
        <a:off x="5488693" y="-38928"/>
        <a:ext cx="3077802" cy="1045072"/>
      </dsp:txXfrm>
    </dsp:sp>
    <dsp:sp modelId="{10AD1F5C-803F-7F45-B739-0B16BE9CF86A}">
      <dsp:nvSpPr>
        <dsp:cNvPr id="0" name=""/>
        <dsp:cNvSpPr/>
      </dsp:nvSpPr>
      <dsp:spPr>
        <a:xfrm>
          <a:off x="0" y="-315494"/>
          <a:ext cx="4637617" cy="2070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0" i="0" kern="1200">
              <a:effectLst/>
              <a:latin typeface="Trebuchet MS"/>
              <a:cs typeface="Trebuchet MS"/>
            </a:rPr>
            <a:t>Διαμόρφωση σύγχρονων παραγωγικών κλάδων, που θα παράγουν ανταγωνιστικά προϊόντα, με υψηλή προστιθέμενη και διατροφική αξία</a:t>
          </a:r>
          <a:endParaRPr lang="el-GR" sz="1600" b="0" i="0" kern="1200" dirty="0">
            <a:effectLst/>
            <a:latin typeface="Trebuchet MS"/>
            <a:cs typeface="Trebuchet MS"/>
          </a:endParaRPr>
        </a:p>
      </dsp:txBody>
      <dsp:txXfrm>
        <a:off x="45477" y="-270017"/>
        <a:ext cx="3155378" cy="1461754"/>
      </dsp:txXfrm>
    </dsp:sp>
    <dsp:sp modelId="{1D83F6EA-C376-C148-A98D-CFA0EEA74632}">
      <dsp:nvSpPr>
        <dsp:cNvPr id="0" name=""/>
        <dsp:cNvSpPr/>
      </dsp:nvSpPr>
      <dsp:spPr>
        <a:xfrm>
          <a:off x="2271419" y="335091"/>
          <a:ext cx="2002806" cy="2002806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>
              <a:solidFill>
                <a:srgbClr val="008000"/>
              </a:solidFill>
              <a:latin typeface="Trebuchet MS"/>
              <a:cs typeface="Trebuchet MS"/>
            </a:rPr>
            <a:t>ΑΓΡΟ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>
              <a:solidFill>
                <a:srgbClr val="008000"/>
              </a:solidFill>
              <a:latin typeface="Trebuchet MS"/>
              <a:cs typeface="Trebuchet MS"/>
            </a:rPr>
            <a:t>ΔΙΑΤΡΟΦΗ</a:t>
          </a:r>
          <a:endParaRPr lang="el-GR" sz="1600" b="0" i="0" kern="1200" dirty="0">
            <a:solidFill>
              <a:srgbClr val="008000"/>
            </a:solidFill>
            <a:latin typeface="Trebuchet MS"/>
            <a:cs typeface="Trebuchet MS"/>
          </a:endParaRPr>
        </a:p>
      </dsp:txBody>
      <dsp:txXfrm>
        <a:off x="2858027" y="921699"/>
        <a:ext cx="1416198" cy="1416198"/>
      </dsp:txXfrm>
    </dsp:sp>
    <dsp:sp modelId="{92E3E13C-9009-3345-A072-D4B21422214F}">
      <dsp:nvSpPr>
        <dsp:cNvPr id="0" name=""/>
        <dsp:cNvSpPr/>
      </dsp:nvSpPr>
      <dsp:spPr>
        <a:xfrm rot="5400000">
          <a:off x="4366734" y="335091"/>
          <a:ext cx="2002806" cy="2002806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-239482"/>
                <a:satOff val="19157"/>
                <a:lumOff val="202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-239482"/>
                <a:satOff val="19157"/>
                <a:lumOff val="202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>
              <a:solidFill>
                <a:srgbClr val="008000"/>
              </a:solidFill>
              <a:latin typeface="Trebuchet MS"/>
              <a:cs typeface="Trebuchet MS"/>
            </a:rPr>
            <a:t>ΠΟΛΙΤΙΣΜΟΣ-ΤΟΥΡΙΣΜΟΣ</a:t>
          </a:r>
          <a:endParaRPr lang="el-GR" sz="1600" b="0" i="0" kern="1200" dirty="0">
            <a:solidFill>
              <a:srgbClr val="008000"/>
            </a:solidFill>
            <a:latin typeface="Trebuchet MS"/>
            <a:cs typeface="Trebuchet MS"/>
          </a:endParaRPr>
        </a:p>
      </dsp:txBody>
      <dsp:txXfrm rot="-5400000">
        <a:off x="4366734" y="921699"/>
        <a:ext cx="1416198" cy="1416198"/>
      </dsp:txXfrm>
    </dsp:sp>
    <dsp:sp modelId="{63DBE4E7-12FC-B247-A4F1-7CD392C5E6D0}">
      <dsp:nvSpPr>
        <dsp:cNvPr id="0" name=""/>
        <dsp:cNvSpPr/>
      </dsp:nvSpPr>
      <dsp:spPr>
        <a:xfrm rot="10800000">
          <a:off x="4385981" y="2430406"/>
          <a:ext cx="2002806" cy="2002806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-478964"/>
                <a:satOff val="38313"/>
                <a:lumOff val="405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-478964"/>
                <a:satOff val="38313"/>
                <a:lumOff val="405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u="none" kern="1200">
              <a:solidFill>
                <a:srgbClr val="008000"/>
              </a:solidFill>
              <a:latin typeface="Trebuchet MS"/>
              <a:cs typeface="Trebuchet MS"/>
            </a:rPr>
            <a:t>ΠΕΡΙΒΑΛΛΟΝ</a:t>
          </a:r>
          <a:endParaRPr lang="el-GR" sz="1600" b="0" i="0" u="none" kern="1200" dirty="0">
            <a:solidFill>
              <a:srgbClr val="008000"/>
            </a:solidFill>
            <a:latin typeface="Trebuchet MS"/>
            <a:cs typeface="Trebuchet MS"/>
          </a:endParaRPr>
        </a:p>
      </dsp:txBody>
      <dsp:txXfrm rot="10800000">
        <a:off x="4385981" y="2430406"/>
        <a:ext cx="1416198" cy="1416198"/>
      </dsp:txXfrm>
    </dsp:sp>
    <dsp:sp modelId="{DEE56823-9CB2-4443-AE60-EED59500D548}">
      <dsp:nvSpPr>
        <dsp:cNvPr id="0" name=""/>
        <dsp:cNvSpPr/>
      </dsp:nvSpPr>
      <dsp:spPr>
        <a:xfrm rot="16200000">
          <a:off x="2271419" y="2430406"/>
          <a:ext cx="2002806" cy="2002806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-239482"/>
                <a:satOff val="19157"/>
                <a:lumOff val="202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-239482"/>
                <a:satOff val="19157"/>
                <a:lumOff val="202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>
              <a:solidFill>
                <a:srgbClr val="008000"/>
              </a:solidFill>
              <a:latin typeface="Trebuchet MS"/>
              <a:cs typeface="Trebuchet MS"/>
            </a:rPr>
            <a:t>ΓΝΩΣΗ</a:t>
          </a:r>
          <a:endParaRPr lang="el-GR" sz="1600" b="0" i="0" kern="1200" dirty="0">
            <a:solidFill>
              <a:srgbClr val="008000"/>
            </a:solidFill>
            <a:latin typeface="Trebuchet MS"/>
            <a:cs typeface="Trebuchet MS"/>
          </a:endParaRPr>
        </a:p>
      </dsp:txBody>
      <dsp:txXfrm rot="5400000">
        <a:off x="2858027" y="2430406"/>
        <a:ext cx="1416198" cy="1416198"/>
      </dsp:txXfrm>
    </dsp:sp>
    <dsp:sp modelId="{81201B4A-F98F-424F-A04B-F1DCD3D7A2A4}">
      <dsp:nvSpPr>
        <dsp:cNvPr id="0" name=""/>
        <dsp:cNvSpPr/>
      </dsp:nvSpPr>
      <dsp:spPr>
        <a:xfrm>
          <a:off x="3974729" y="1967864"/>
          <a:ext cx="691500" cy="601304"/>
        </a:xfrm>
        <a:prstGeom prst="circular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FA2AD98-B73F-7149-ACB9-606C91C5EF5E}">
      <dsp:nvSpPr>
        <dsp:cNvPr id="0" name=""/>
        <dsp:cNvSpPr/>
      </dsp:nvSpPr>
      <dsp:spPr>
        <a:xfrm rot="10800000">
          <a:off x="3974729" y="2199135"/>
          <a:ext cx="691500" cy="601304"/>
        </a:xfrm>
        <a:prstGeom prst="circular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2710F-5C38-4799-8516-AA66DD61B17D}">
      <dsp:nvSpPr>
        <dsp:cNvPr id="0" name=""/>
        <dsp:cNvSpPr/>
      </dsp:nvSpPr>
      <dsp:spPr>
        <a:xfrm>
          <a:off x="444031" y="492320"/>
          <a:ext cx="962068" cy="9620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/>
        </a:p>
      </dsp:txBody>
      <dsp:txXfrm>
        <a:off x="555039" y="621830"/>
        <a:ext cx="740052" cy="305271"/>
      </dsp:txXfrm>
    </dsp:sp>
    <dsp:sp modelId="{2E461A18-16E2-442B-BCE4-EB0D3B7FA75A}">
      <dsp:nvSpPr>
        <dsp:cNvPr id="0" name=""/>
        <dsp:cNvSpPr/>
      </dsp:nvSpPr>
      <dsp:spPr>
        <a:xfrm>
          <a:off x="869562" y="917851"/>
          <a:ext cx="962068" cy="962068"/>
        </a:xfrm>
        <a:prstGeom prst="ellipse">
          <a:avLst/>
        </a:prstGeom>
        <a:solidFill>
          <a:schemeClr val="accent2">
            <a:alpha val="50000"/>
            <a:hueOff val="4000023"/>
            <a:satOff val="5128"/>
            <a:lumOff val="137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600" b="1" kern="1200" dirty="0"/>
        </a:p>
      </dsp:txBody>
      <dsp:txXfrm>
        <a:off x="1387598" y="1028859"/>
        <a:ext cx="370026" cy="740052"/>
      </dsp:txXfrm>
    </dsp:sp>
    <dsp:sp modelId="{D4CE144A-260F-458C-AF71-785EA52AB7A2}">
      <dsp:nvSpPr>
        <dsp:cNvPr id="0" name=""/>
        <dsp:cNvSpPr/>
      </dsp:nvSpPr>
      <dsp:spPr>
        <a:xfrm>
          <a:off x="444031" y="1343381"/>
          <a:ext cx="962068" cy="962068"/>
        </a:xfrm>
        <a:prstGeom prst="ellipse">
          <a:avLst/>
        </a:prstGeom>
        <a:solidFill>
          <a:schemeClr val="accent2">
            <a:alpha val="50000"/>
            <a:hueOff val="8000046"/>
            <a:satOff val="10257"/>
            <a:lumOff val="27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b="1" kern="1200" dirty="0"/>
        </a:p>
      </dsp:txBody>
      <dsp:txXfrm>
        <a:off x="555039" y="1870669"/>
        <a:ext cx="740052" cy="305271"/>
      </dsp:txXfrm>
    </dsp:sp>
    <dsp:sp modelId="{3A333898-D73F-4845-9642-4E05BA4DC27D}">
      <dsp:nvSpPr>
        <dsp:cNvPr id="0" name=""/>
        <dsp:cNvSpPr/>
      </dsp:nvSpPr>
      <dsp:spPr>
        <a:xfrm>
          <a:off x="18501" y="917851"/>
          <a:ext cx="962068" cy="962068"/>
        </a:xfrm>
        <a:prstGeom prst="ellipse">
          <a:avLst/>
        </a:prstGeom>
        <a:solidFill>
          <a:schemeClr val="accent2">
            <a:alpha val="50000"/>
            <a:hueOff val="12000070"/>
            <a:satOff val="15385"/>
            <a:lumOff val="411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/>
        </a:p>
      </dsp:txBody>
      <dsp:txXfrm>
        <a:off x="92506" y="1028859"/>
        <a:ext cx="370026" cy="74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1779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cal section 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009325" y="604300"/>
            <a:ext cx="4011899" cy="27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1"/>
              </a:buClr>
              <a:buFont typeface="Titillium Web"/>
              <a:buNone/>
              <a:defRPr sz="3600" b="1" i="0" u="none" strike="noStrike" cap="none">
                <a:solidFill>
                  <a:srgbClr val="034EA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48117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5009325" y="4269750"/>
            <a:ext cx="4011899" cy="64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800" b="0" i="0" u="none" strike="noStrike" cap="none">
                <a:solidFill>
                  <a:srgbClr val="034EA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2"/>
          </p:nvPr>
        </p:nvSpPr>
        <p:spPr>
          <a:xfrm>
            <a:off x="5009325" y="3323500"/>
            <a:ext cx="4011899" cy="7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800" b="1" i="0" u="none" strike="noStrike" cap="none">
                <a:solidFill>
                  <a:srgbClr val="8EC63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68E1FF-8F42-5F45-88E8-DD149C697BD7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E18-B614-C84F-84D2-B4E918781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124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93AF-C906-6C44-8810-E228F6E38B64}" type="datetimeFigureOut">
              <a:rPr lang="en-US"/>
              <a:pPr>
                <a:defRPr/>
              </a:pPr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38E9A-558C-E34B-9DF9-3842A7FB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1"/>
              </a:buClr>
              <a:buFont typeface="Titillium Web"/>
              <a:buNone/>
              <a:defRPr sz="2800" b="1" i="0" u="none" strike="noStrike" cap="none">
                <a:solidFill>
                  <a:srgbClr val="034EA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6418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1"/>
              </a:buClr>
              <a:buFont typeface="Titillium Web"/>
              <a:buNone/>
              <a:defRPr sz="4200" b="1" i="0" u="none" strike="noStrike" cap="none">
                <a:solidFill>
                  <a:srgbClr val="034EA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265500" y="3737432"/>
            <a:ext cx="4045199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C63F"/>
              </a:buClr>
              <a:buFont typeface="Titillium Web"/>
              <a:buNone/>
              <a:defRPr sz="2100" b="0" i="0" u="none" strike="noStrike" cap="none">
                <a:solidFill>
                  <a:srgbClr val="8EC63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1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1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1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1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1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1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1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1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85810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1"/>
              </a:buClr>
              <a:buFont typeface="Titillium Web"/>
              <a:buNone/>
              <a:defRPr sz="5200" b="0" i="0" u="none" strike="noStrike" cap="none">
                <a:solidFill>
                  <a:srgbClr val="034EA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11700" y="3778832"/>
            <a:ext cx="8520599" cy="10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C63F"/>
              </a:buClr>
              <a:buFont typeface="Titillium Web"/>
              <a:buNone/>
              <a:defRPr sz="2800" b="0" i="0" u="none" strike="noStrike" cap="none">
                <a:solidFill>
                  <a:srgbClr val="8EC63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tillium Web"/>
              <a:buNone/>
              <a:defRPr sz="2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6727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tillium Web"/>
              <a:buNone/>
              <a:defRPr sz="2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68820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tillium Web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703632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tillium Web"/>
              <a:buNone/>
              <a:defRPr sz="4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4719082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tillium Web"/>
              <a:buNone/>
              <a:defRPr sz="1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703632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7036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i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tillium Web"/>
              <a:buNone/>
              <a:defRPr sz="2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Titillium Web"/>
              <a:buNone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tillium Web"/>
              <a:buNone/>
            </a:pPr>
            <a:fld id="{00000000-1234-1234-1234-123412341234}" type="slidenum">
              <a:rPr lang="it" sz="10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‹#›</a:t>
            </a:fld>
            <a:endParaRPr lang="it" sz="1000" b="0" i="0" u="none" strike="noStrike" cap="non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K_logo_0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47" y="4725144"/>
            <a:ext cx="2880320" cy="2880320"/>
          </a:xfrm>
          <a:prstGeom prst="rect">
            <a:avLst/>
          </a:prstGeom>
        </p:spPr>
      </p:pic>
      <p:pic>
        <p:nvPicPr>
          <p:cNvPr id="10" name="Picture 9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43" y="5661248"/>
            <a:ext cx="1063625" cy="10636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flipH="1">
            <a:off x="2067536" y="4581128"/>
            <a:ext cx="920288" cy="1447324"/>
            <a:chOff x="5076056" y="0"/>
            <a:chExt cx="1368152" cy="2564904"/>
          </a:xfrm>
        </p:grpSpPr>
        <p:sp>
          <p:nvSpPr>
            <p:cNvPr id="17" name="Rectangle 16"/>
            <p:cNvSpPr/>
            <p:nvPr/>
          </p:nvSpPr>
          <p:spPr>
            <a:xfrm>
              <a:off x="5076056" y="0"/>
              <a:ext cx="1224136" cy="404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20072" y="2160240"/>
              <a:ext cx="1224136" cy="404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5576" y="3516104"/>
            <a:ext cx="7632848" cy="1785104"/>
          </a:xfrm>
          <a:prstGeom prst="rect">
            <a:avLst/>
          </a:prstGeom>
          <a:solidFill>
            <a:srgbClr val="F8F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rgbClr val="002060"/>
                </a:solidFill>
                <a:latin typeface="Trebuchet MS"/>
                <a:cs typeface="Trebuchet MS"/>
              </a:rPr>
              <a:t>ΓΙΩΡΓΟΣ ΑΛΕΞΑΚΗΣ</a:t>
            </a:r>
          </a:p>
          <a:p>
            <a:pPr algn="ctr"/>
            <a:r>
              <a:rPr lang="el-GR" sz="2200" b="1" dirty="0">
                <a:solidFill>
                  <a:srgbClr val="002060"/>
                </a:solidFill>
                <a:latin typeface="Trebuchet MS"/>
                <a:cs typeface="Trebuchet MS"/>
              </a:rPr>
              <a:t>ΕΝΤΕΤΑΛΜΕΝΟΣ ΠΕΡΙΦΕΡΕΙΑΚΟΣ ΣΥΜΒΟΥΛΟΣ ΚΡΗΤΗΣ </a:t>
            </a:r>
          </a:p>
          <a:p>
            <a:pPr algn="ctr"/>
            <a:r>
              <a:rPr lang="el-GR" sz="2200" b="1" dirty="0">
                <a:solidFill>
                  <a:srgbClr val="002060"/>
                </a:solidFill>
                <a:latin typeface="Trebuchet MS"/>
                <a:cs typeface="Trebuchet MS"/>
              </a:rPr>
              <a:t>ΕΥΡΩΠΑΙΚΩΝ-ΔΙΕΘΝΩΝ ΘΕΜΑΤΩΝ</a:t>
            </a:r>
          </a:p>
          <a:p>
            <a:pPr algn="ctr"/>
            <a:endParaRPr lang="el-GR" sz="2200" b="1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pPr algn="ctr"/>
            <a:r>
              <a:rPr lang="el-GR" sz="2200" b="1" dirty="0">
                <a:solidFill>
                  <a:srgbClr val="002060"/>
                </a:solidFill>
                <a:latin typeface="Trebuchet MS"/>
                <a:cs typeface="Trebuchet MS"/>
              </a:rPr>
              <a:t>ΠΕΡΙΦΕΡΕΙΑ ΚΡΗΤΗΣ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612" y="2012648"/>
            <a:ext cx="6984776" cy="1200328"/>
          </a:xfrm>
          <a:prstGeom prst="rect">
            <a:avLst/>
          </a:prstGeom>
          <a:solidFill>
            <a:srgbClr val="D9D9D9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Trebuchet MS"/>
                <a:cs typeface="Trebuchet MS"/>
              </a:rPr>
              <a:t>ΥΛΟΠΟΙΗΣΗ ΕΥΡΩΠΑΙΚΩΝ ΠΡΟΓΡΑΜΜΑΤΩΝ 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  <a:latin typeface="Trebuchet MS"/>
                <a:cs typeface="Trebuchet MS"/>
              </a:rPr>
              <a:t>ΣΤΗΝ ΠΕΡΙΦΕΡΕΙΑ ΚΡΗΤΗΣ</a:t>
            </a:r>
          </a:p>
          <a:p>
            <a:pPr algn="ctr"/>
            <a:r>
              <a:rPr lang="el-GR" sz="2400" b="1" i="1" dirty="0">
                <a:solidFill>
                  <a:srgbClr val="008000"/>
                </a:solidFill>
                <a:latin typeface="Trebuchet MS"/>
                <a:cs typeface="Trebuchet MS"/>
              </a:rPr>
              <a:t>ΤΟΜΕΑΣ ΕΝΕΡΓΕΙΑΣ</a:t>
            </a:r>
            <a:endParaRPr lang="el-GR" sz="2400" i="1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32656"/>
            <a:ext cx="2504950" cy="1487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620688"/>
            <a:ext cx="5215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200" dirty="0">
                <a:latin typeface="Trebuchet MS"/>
                <a:cs typeface="Trebuchet MS"/>
              </a:rPr>
              <a:t>ΤΕΧΝΙΚΗ ΣΥΝΑΝΤΗΣΗ ΕΤΑΙΡΩΝ</a:t>
            </a:r>
          </a:p>
          <a:p>
            <a:pPr algn="ctr"/>
            <a:r>
              <a:rPr lang="el-GR" sz="2200" dirty="0">
                <a:latin typeface="Trebuchet MS"/>
                <a:cs typeface="Trebuchet MS"/>
              </a:rPr>
              <a:t>ΗΡΑΚΛΕΙΟ ΚΡΗΤΗΣ, 12-13 ΙΟΥΝΙΟΥ 2019</a:t>
            </a:r>
            <a:endParaRPr lang="en-US"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EF79-AB2E-4853-BC3A-B26897344E0C}" type="slidenum">
              <a:rPr lang="fr-FR" smtClean="0"/>
              <a:t>10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72454" y="224582"/>
            <a:ext cx="8971546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 ΠΕΡΙΦΕΡΕΙΑ </a:t>
            </a:r>
            <a:r>
              <a:rPr lang="el-GR" sz="2400" b="1" dirty="0">
                <a:solidFill>
                  <a:srgbClr val="000090"/>
                </a:solidFill>
                <a:latin typeface="Trebuchet MS"/>
                <a:cs typeface="Trebuchet MS"/>
              </a:rPr>
              <a:t>ΚΡΗΤΗΣ:Τα Ευρωπαϊκά Έργα που υλοποιούμε 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01" y="5524317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40688"/>
              </p:ext>
            </p:extLst>
          </p:nvPr>
        </p:nvGraphicFramePr>
        <p:xfrm>
          <a:off x="683568" y="936846"/>
          <a:ext cx="7929196" cy="565605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3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936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i="1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ΑΚΡΩΝΥΜΙΟ</a:t>
                      </a:r>
                      <a:endParaRPr lang="pl-PL" sz="1300" b="1" i="1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i="1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ΠΛΑΙΣΙΟ</a:t>
                      </a:r>
                      <a:endParaRPr lang="en-US" sz="1300" b="1" i="1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i="1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ΠΡΟΥΠ/ΣΜΟΣ</a:t>
                      </a:r>
                      <a:endParaRPr lang="da-DK" sz="1300" b="1" i="1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300" b="1" i="1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ΠΡΟΥΠ/ΣΜΟΣ ΠΚ</a:t>
                      </a:r>
                      <a:endParaRPr lang="en-US" sz="1300" b="1" i="1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SCREEN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HORIZON 2020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1.771.865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37.750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SOCLIMPACT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HORIZON 2020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4.481.340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50.724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THINKNATURE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HORIZON 2020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3.569.789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71.875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STRATENERGY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 GREEECE CYPRUS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3.812.406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488.920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NAFS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 GREEECE CYPRUS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733.000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140.000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IMPRECO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ADRION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1.142.166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138.402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INNOVAGRO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ADRION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1.060.000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120.000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8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TOUREST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ADRION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971.817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121.597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9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BRANDTOUR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EU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1.560.000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240.000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CLEAN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EU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1.598.948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119.307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iWATERMAP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EU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1.752.021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210.310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WIN POL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EU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1.437.238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79.927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NICHE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EU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1.330.099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143.145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14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REBUS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EU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1.701.557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199.962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15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ROAD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EU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1.455.777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201.700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TANIA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EU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1.307.200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140.500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17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BLUEISLANDS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MED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2.755.320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188.016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MD.NET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MED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3.727.330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323.288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MISTRAL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MED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4.837.420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361.400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ODEON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MED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2.013.843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103.785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PANORAMED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MED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9.000.000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441.093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SHERPA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INTERREG MED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3.591.689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241.620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ADAPT2CLIMA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LIFE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1.497.060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140.790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24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NATURA IP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LIFE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17.000.000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2.000.000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25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FILO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ERASMUS</a:t>
                      </a:r>
                      <a:endParaRPr lang="en-US" sz="1300" b="0" i="0" u="none" strike="noStrike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119.910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15.000</a:t>
                      </a:r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1921"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74.227.794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u="none" strike="noStrike" dirty="0">
                          <a:solidFill>
                            <a:srgbClr val="000090"/>
                          </a:solidFill>
                          <a:effectLst/>
                          <a:latin typeface="Trebuchet MS"/>
                          <a:cs typeface="Trebuchet MS"/>
                        </a:rPr>
                        <a:t>6.319.110</a:t>
                      </a:r>
                      <a:endParaRPr lang="en-US" sz="1300" b="1" i="0" u="none" strike="noStrike" dirty="0">
                        <a:solidFill>
                          <a:srgbClr val="00009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10885" marR="10885" marT="108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288032" y="1196752"/>
            <a:ext cx="8748464" cy="4968552"/>
            <a:chOff x="288032" y="1196752"/>
            <a:chExt cx="8748464" cy="4968552"/>
          </a:xfrm>
        </p:grpSpPr>
        <p:grpSp>
          <p:nvGrpSpPr>
            <p:cNvPr id="5" name="Group 4"/>
            <p:cNvGrpSpPr/>
            <p:nvPr/>
          </p:nvGrpSpPr>
          <p:grpSpPr>
            <a:xfrm>
              <a:off x="288032" y="1196752"/>
              <a:ext cx="8748464" cy="4968552"/>
              <a:chOff x="288032" y="1196752"/>
              <a:chExt cx="8748464" cy="496855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88032" y="1196752"/>
                <a:ext cx="8748464" cy="792088"/>
              </a:xfrm>
              <a:prstGeom prst="rect">
                <a:avLst/>
              </a:prstGeom>
              <a:solidFill>
                <a:srgbClr val="008000">
                  <a:alpha val="36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8032" y="2204864"/>
                <a:ext cx="8748464" cy="216024"/>
              </a:xfrm>
              <a:prstGeom prst="rect">
                <a:avLst/>
              </a:prstGeom>
              <a:solidFill>
                <a:srgbClr val="008000">
                  <a:alpha val="36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8032" y="2636912"/>
                <a:ext cx="8748464" cy="216024"/>
              </a:xfrm>
              <a:prstGeom prst="rect">
                <a:avLst/>
              </a:prstGeom>
              <a:solidFill>
                <a:srgbClr val="008000">
                  <a:alpha val="36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8032" y="3068960"/>
                <a:ext cx="8748464" cy="576064"/>
              </a:xfrm>
              <a:prstGeom prst="rect">
                <a:avLst/>
              </a:prstGeom>
              <a:solidFill>
                <a:srgbClr val="008000">
                  <a:alpha val="36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8032" y="3861048"/>
                <a:ext cx="8748464" cy="216024"/>
              </a:xfrm>
              <a:prstGeom prst="rect">
                <a:avLst/>
              </a:prstGeom>
              <a:solidFill>
                <a:srgbClr val="008000">
                  <a:alpha val="36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8032" y="5589240"/>
                <a:ext cx="8748464" cy="576064"/>
              </a:xfrm>
              <a:prstGeom prst="rect">
                <a:avLst/>
              </a:prstGeom>
              <a:solidFill>
                <a:srgbClr val="008000">
                  <a:alpha val="36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88032" y="4293096"/>
                <a:ext cx="8748464" cy="399452"/>
              </a:xfrm>
              <a:prstGeom prst="rect">
                <a:avLst/>
              </a:prstGeom>
              <a:solidFill>
                <a:srgbClr val="008000">
                  <a:alpha val="36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72000" y="1412776"/>
              <a:ext cx="4424020" cy="307777"/>
            </a:xfrm>
            <a:prstGeom prst="rect">
              <a:avLst/>
            </a:prstGeom>
            <a:solidFill>
              <a:srgbClr val="800000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bg1"/>
                  </a:solidFill>
                </a:rPr>
                <a:t>ΠΕΡΙΒΑΛΛΟΝ/ΕΝΕΡΓΕΙΑ/ΚΛΙΜΑΤΙΚΗ ΑΛΛΑΓΗ (15)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8032" y="1916832"/>
            <a:ext cx="8748464" cy="3456384"/>
            <a:chOff x="288032" y="1916832"/>
            <a:chExt cx="8748464" cy="3456384"/>
          </a:xfrm>
        </p:grpSpPr>
        <p:grpSp>
          <p:nvGrpSpPr>
            <p:cNvPr id="6" name="Group 5"/>
            <p:cNvGrpSpPr/>
            <p:nvPr/>
          </p:nvGrpSpPr>
          <p:grpSpPr>
            <a:xfrm>
              <a:off x="288032" y="1988840"/>
              <a:ext cx="8748464" cy="3384376"/>
              <a:chOff x="288032" y="1988840"/>
              <a:chExt cx="8748464" cy="33843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8032" y="1988840"/>
                <a:ext cx="8748464" cy="2160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6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88032" y="2420888"/>
                <a:ext cx="8748464" cy="2160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6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8032" y="3645024"/>
                <a:ext cx="8748464" cy="2160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6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8032" y="4725144"/>
                <a:ext cx="8748464" cy="2160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6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88032" y="5157192"/>
                <a:ext cx="8748464" cy="2160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6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220072" y="1916832"/>
              <a:ext cx="3101167" cy="307777"/>
            </a:xfrm>
            <a:prstGeom prst="rect">
              <a:avLst/>
            </a:prstGeom>
            <a:solidFill>
              <a:srgbClr val="800000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bg1"/>
                  </a:solidFill>
                </a:rPr>
                <a:t>ΤΟΠΙΚΑ ΠΡΟΙΟΝΤΑ-ΔΙΑΤΡΟΦΗ (5)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8032" y="2780928"/>
            <a:ext cx="8748464" cy="2808312"/>
            <a:chOff x="288032" y="2780928"/>
            <a:chExt cx="8748464" cy="2808312"/>
          </a:xfrm>
        </p:grpSpPr>
        <p:grpSp>
          <p:nvGrpSpPr>
            <p:cNvPr id="24" name="Group 23"/>
            <p:cNvGrpSpPr/>
            <p:nvPr/>
          </p:nvGrpSpPr>
          <p:grpSpPr>
            <a:xfrm>
              <a:off x="288032" y="2852936"/>
              <a:ext cx="8748464" cy="2736304"/>
              <a:chOff x="288032" y="2852936"/>
              <a:chExt cx="8748464" cy="273630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88032" y="2852936"/>
                <a:ext cx="8748464" cy="216024"/>
              </a:xfrm>
              <a:prstGeom prst="rect">
                <a:avLst/>
              </a:prstGeom>
              <a:solidFill>
                <a:srgbClr val="800000">
                  <a:alpha val="18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8032" y="4941168"/>
                <a:ext cx="8748464" cy="216024"/>
              </a:xfrm>
              <a:prstGeom prst="rect">
                <a:avLst/>
              </a:prstGeom>
              <a:solidFill>
                <a:srgbClr val="800000">
                  <a:alpha val="18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8032" y="5373216"/>
                <a:ext cx="8748464" cy="216024"/>
              </a:xfrm>
              <a:prstGeom prst="rect">
                <a:avLst/>
              </a:prstGeom>
              <a:solidFill>
                <a:srgbClr val="800000">
                  <a:alpha val="18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220072" y="2780928"/>
              <a:ext cx="1503837" cy="307777"/>
            </a:xfrm>
            <a:prstGeom prst="rect">
              <a:avLst/>
            </a:prstGeom>
            <a:solidFill>
              <a:srgbClr val="800000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bg1"/>
                  </a:solidFill>
                </a:rPr>
                <a:t>ΤΟΥΡΙΣΜΟΣ (3)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23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54867"/>
              </p:ext>
            </p:extLst>
          </p:nvPr>
        </p:nvGraphicFramePr>
        <p:xfrm>
          <a:off x="827584" y="1052736"/>
          <a:ext cx="7848872" cy="53287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3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89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Ακρωνύμιο Έργου</a:t>
                      </a:r>
                      <a:endParaRPr lang="en-US" sz="1400" b="1" i="0" u="none" strike="noStrike" dirty="0"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Θεματικοί Άξονες (</a:t>
                      </a:r>
                      <a:r>
                        <a:rPr lang="en-US" sz="1400" b="1" u="none" strike="noStrike" dirty="0">
                          <a:solidFill>
                            <a:srgbClr val="000090"/>
                          </a:solidFill>
                          <a:effectLst/>
                          <a:latin typeface="Calibri"/>
                          <a:cs typeface="Calibri"/>
                        </a:rPr>
                        <a:t>keyword)</a:t>
                      </a:r>
                      <a:endParaRPr lang="en-US" sz="1400" b="1" i="0" u="none" strike="noStrike" dirty="0">
                        <a:solidFill>
                          <a:srgbClr val="00009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SCREEN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Κυκλική Οικονομία - Αλυσίδες Αξίας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SOCLIMPACT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Κλιματική Αλλαγή και Γαλάζια Οικονομία στα Νησιά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THINKNATURE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Φιλικές προς το Περιβάλλον</a:t>
                      </a:r>
                      <a:r>
                        <a:rPr lang="el-GR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 Λύσεις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BLUEISLANDS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Διαχείριση Αποβλήτων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MD.NET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Διατροφή στη Μεσόγειο και Τοπικά Προϊόντα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MISTRAL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Γαλάζια Ανάπτυξη και </a:t>
                      </a: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Clusters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 (</a:t>
                      </a:r>
                      <a:r>
                        <a:rPr lang="el-GR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όλοι οι τομείς)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ODEON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Ανοικτά Δεδομένα και </a:t>
                      </a: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Clusters</a:t>
                      </a:r>
                      <a:r>
                        <a:rPr lang="en-US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 ( </a:t>
                      </a:r>
                      <a:r>
                        <a:rPr lang="el-GR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cs typeface="Calibri"/>
                        </a:rPr>
                        <a:t>έμφαση στην Αγροδιατροφή)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PANORAMED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Παράκτιος/Θαλάσσιος Τουρισμός και Θαλάσσια Επιτήρηση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SHERPA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Εξοικονόμηση Ενέργειας </a:t>
                      </a:r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–</a:t>
                      </a:r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 Ενεργειακή αποδοτικότητα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BRANDTOUR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Καινοτομία στον Τουρισμό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CLEAN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Εξοικονόμηση Ενέργειας </a:t>
                      </a:r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–</a:t>
                      </a:r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 Ενεργειακή  αποδοτικότητα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NICHE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Αγροδιατροφή,</a:t>
                      </a:r>
                      <a:r>
                        <a:rPr lang="el-GR" sz="1400" u="none" strike="noStrike" baseline="0" dirty="0">
                          <a:effectLst/>
                          <a:latin typeface="Calibri"/>
                          <a:cs typeface="Calibri"/>
                        </a:rPr>
                        <a:t> τοπικές ΜΜΕ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REBUS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Εξοικονόμηση Ενέργειας </a:t>
                      </a:r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–</a:t>
                      </a:r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 Ενεργειακή αποδοτικότητα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ROAD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Εταιρική Κοινωνική Ευθύνη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TANIA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Αποκατάσταση με Μεθόδους Νανοτεχνολογίας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IMPRECO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Διαχείριση Προστατευόμενων</a:t>
                      </a:r>
                      <a:r>
                        <a:rPr lang="el-GR" sz="1400" u="none" strike="noStrike" baseline="0" dirty="0">
                          <a:effectLst/>
                          <a:latin typeface="Calibri"/>
                          <a:cs typeface="Calibri"/>
                        </a:rPr>
                        <a:t> Οικοσυστημάτων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INNOVAGRO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Αγροδιατροφή, Τοπικές ΜΜΕ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TOUREST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Διαχείριση Νερού στις Τουριστικές Περιοχές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ADAPT2CLIMA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Κλιματική Αλλαγή και Καλιέργειες στα Νησιά της Μεσογείου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NATURA 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Διαχείριση Προστατευόμενων</a:t>
                      </a:r>
                      <a:r>
                        <a:rPr lang="el-GR" sz="1400" u="none" strike="noStrike" baseline="0" dirty="0">
                          <a:effectLst/>
                          <a:latin typeface="Calibri"/>
                          <a:cs typeface="Calibri"/>
                        </a:rPr>
                        <a:t> Οικοσυστημάτων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WINPOL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Έξυπνες Τεχνολογίες στη Διαχείριση αποβλήτων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STRATENERGY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Εξοικονόμηση Ενέργειας </a:t>
                      </a:r>
                      <a:r>
                        <a:rPr lang="en-US" sz="1400" u="none" strike="noStrike" dirty="0">
                          <a:effectLst/>
                          <a:latin typeface="Calibri"/>
                          <a:cs typeface="Calibri"/>
                        </a:rPr>
                        <a:t>–</a:t>
                      </a:r>
                      <a:r>
                        <a:rPr lang="el-GR" sz="1400" u="none" strike="noStrike" dirty="0">
                          <a:effectLst/>
                          <a:latin typeface="Calibri"/>
                          <a:cs typeface="Calibri"/>
                        </a:rPr>
                        <a:t> Ενεργειακή αποδοτικότητα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12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Calibri"/>
                          <a:cs typeface="Calibri"/>
                        </a:rPr>
                        <a:t>iWATERMAP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Έξυπνες Τεχνολογίες Διαχείρισης Νερού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670" marR="8670" marT="867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454" y="224582"/>
            <a:ext cx="897154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0090"/>
                </a:solidFill>
                <a:latin typeface="Trebuchet MS"/>
                <a:cs typeface="Trebuchet MS"/>
              </a:rPr>
              <a:t>Ευρωπαϊκά Έργα σε υλοποίηση </a:t>
            </a:r>
            <a:r>
              <a:rPr lang="en-US" sz="2400" b="1" dirty="0">
                <a:solidFill>
                  <a:srgbClr val="000090"/>
                </a:solidFill>
                <a:latin typeface="Trebuchet MS"/>
                <a:cs typeface="Trebuchet MS"/>
              </a:rPr>
              <a:t>–</a:t>
            </a:r>
            <a:r>
              <a:rPr lang="el-GR" sz="2400" b="1" dirty="0">
                <a:solidFill>
                  <a:srgbClr val="000090"/>
                </a:solidFill>
                <a:latin typeface="Trebuchet MS"/>
                <a:cs typeface="Trebuchet MS"/>
              </a:rPr>
              <a:t> επιμέρους θεματικοί άξονες</a:t>
            </a:r>
          </a:p>
        </p:txBody>
      </p:sp>
    </p:spTree>
    <p:extLst>
      <p:ext uri="{BB962C8B-B14F-4D97-AF65-F5344CB8AC3E}">
        <p14:creationId xmlns:p14="http://schemas.microsoft.com/office/powerpoint/2010/main" val="26100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11" y="6003751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6 - Διάγραμμα"/>
          <p:cNvGraphicFramePr/>
          <p:nvPr>
            <p:extLst>
              <p:ext uri="{D42A27DB-BD31-4B8C-83A1-F6EECF244321}">
                <p14:modId xmlns:p14="http://schemas.microsoft.com/office/powerpoint/2010/main" val="1550327804"/>
              </p:ext>
            </p:extLst>
          </p:nvPr>
        </p:nvGraphicFramePr>
        <p:xfrm>
          <a:off x="269160" y="1484784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3 - Εικόνα" descr="ris3.jpg"/>
          <p:cNvPicPr>
            <a:picLocks noChangeAspect="1"/>
          </p:cNvPicPr>
          <p:nvPr/>
        </p:nvPicPr>
        <p:blipFill>
          <a:blip r:embed="rId8" cstate="print"/>
          <a:srcRect l="31372" t="23423" r="51164"/>
          <a:stretch>
            <a:fillRect/>
          </a:stretch>
        </p:blipFill>
        <p:spPr>
          <a:xfrm>
            <a:off x="4242579" y="3505494"/>
            <a:ext cx="682223" cy="786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454" y="224582"/>
            <a:ext cx="8971546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Η Περιφερειακή Στρατηγική Έξυπνης Εξειδίκευσης</a:t>
            </a:r>
            <a:endParaRPr lang="el-GR" sz="2400" b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46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A2AD98-B73F-7149-ACB9-606C91C5E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FA2AD98-B73F-7149-ACB9-606C91C5E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201B4A-F98F-424F-A04B-F1DCD3D7A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1201B4A-F98F-424F-A04B-F1DCD3D7A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83F6EA-C376-C148-A98D-CFA0EEA74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D83F6EA-C376-C148-A98D-CFA0EEA74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AD1F5C-803F-7F45-B739-0B16BE9C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0AD1F5C-803F-7F45-B739-0B16BE9CF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E3E13C-9009-3345-A072-D4B214222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2E3E13C-9009-3345-A072-D4B214222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04283-89C1-914F-A5D1-0240CF0D5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9D604283-89C1-914F-A5D1-0240CF0D5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DBE4E7-12FC-B247-A4F1-7CD392C5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3DBE4E7-12FC-B247-A4F1-7CD392C5E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9737A5-5C84-754E-9FE0-29CD046A0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249737A5-5C84-754E-9FE0-29CD046A0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56823-9CB2-4443-AE60-EED59500D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DEE56823-9CB2-4443-AE60-EED59500D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D10345-D5E8-5A49-8F40-0C3775E34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6AD10345-D5E8-5A49-8F40-0C3775E34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11" y="6003751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24582"/>
            <a:ext cx="8971546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ΟΦΕΛΗ </a:t>
            </a:r>
            <a:r>
              <a:rPr lang="en-US" sz="2600" b="1" dirty="0">
                <a:solidFill>
                  <a:srgbClr val="000090"/>
                </a:solidFill>
                <a:latin typeface="Trebuchet MS"/>
                <a:cs typeface="Trebuchet MS"/>
              </a:rPr>
              <a:t>–</a:t>
            </a:r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 ΠΟΛΙΤΕΣ </a:t>
            </a:r>
            <a:r>
              <a:rPr lang="en-US" sz="2600" b="1" dirty="0">
                <a:solidFill>
                  <a:srgbClr val="000090"/>
                </a:solidFill>
                <a:latin typeface="Trebuchet MS"/>
                <a:cs typeface="Trebuchet MS"/>
              </a:rPr>
              <a:t>–</a:t>
            </a:r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 ΕΠΙΧΕΙΡΗΣΕΙΣ </a:t>
            </a:r>
            <a:r>
              <a:rPr lang="en-US" sz="2600" b="1" dirty="0">
                <a:solidFill>
                  <a:srgbClr val="000090"/>
                </a:solidFill>
                <a:latin typeface="Trebuchet MS"/>
                <a:cs typeface="Trebuchet MS"/>
              </a:rPr>
              <a:t>–</a:t>
            </a:r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 ΔΗΜΟΣΙΟΙ ΦΟΡΕΙΣ</a:t>
            </a:r>
            <a:endParaRPr lang="el-GR" sz="2400" b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005064"/>
            <a:ext cx="3024336" cy="21914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88090" y="2636912"/>
            <a:ext cx="4014717" cy="2902375"/>
            <a:chOff x="4697685" y="3027237"/>
            <a:chExt cx="3437602" cy="2678274"/>
          </a:xfrm>
        </p:grpSpPr>
        <p:graphicFrame>
          <p:nvGraphicFramePr>
            <p:cNvPr id="7" name="6 - Θέση περιεχομένου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5369988"/>
                </p:ext>
              </p:extLst>
            </p:nvPr>
          </p:nvGraphicFramePr>
          <p:xfrm>
            <a:off x="5637968" y="3027237"/>
            <a:ext cx="1584176" cy="25817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697685" y="4115144"/>
              <a:ext cx="1241080" cy="539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  </a:t>
              </a:r>
              <a:r>
                <a:rPr lang="el-GR" sz="1600" b="1" dirty="0">
                  <a:solidFill>
                    <a:schemeClr val="accent3">
                      <a:lumMod val="50000"/>
                    </a:schemeClr>
                  </a:solidFill>
                </a:rPr>
                <a:t>ΔΗΜΟΣΙΟΣ </a:t>
              </a:r>
            </a:p>
            <a:p>
              <a:pPr algn="ctr"/>
              <a:r>
                <a:rPr lang="el-GR" sz="1600" b="1" dirty="0">
                  <a:solidFill>
                    <a:schemeClr val="accent3">
                      <a:lumMod val="50000"/>
                    </a:schemeClr>
                  </a:solidFill>
                </a:rPr>
                <a:t>ΤΟΜΕΑΣ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8277" y="3258493"/>
              <a:ext cx="1415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  </a:t>
              </a:r>
              <a:r>
                <a:rPr lang="el-GR" sz="1600" b="1" dirty="0">
                  <a:solidFill>
                    <a:schemeClr val="accent3">
                      <a:lumMod val="50000"/>
                    </a:schemeClr>
                  </a:solidFill>
                </a:rPr>
                <a:t>ΕΠΙΧΕΙΡΗΣΕΙΣ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0281" y="4352755"/>
              <a:ext cx="1495006" cy="539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  </a:t>
              </a:r>
              <a:r>
                <a:rPr lang="el-GR" sz="1600" b="1" dirty="0">
                  <a:solidFill>
                    <a:schemeClr val="accent3">
                      <a:lumMod val="50000"/>
                    </a:schemeClr>
                  </a:solidFill>
                </a:rPr>
                <a:t>ΕΡΕΥΝΗΤΙΚΟΙ </a:t>
              </a:r>
            </a:p>
            <a:p>
              <a:pPr algn="r"/>
              <a:r>
                <a:rPr lang="el-GR" sz="1600" b="1" dirty="0">
                  <a:solidFill>
                    <a:schemeClr val="accent3">
                      <a:lumMod val="50000"/>
                    </a:schemeClr>
                  </a:solidFill>
                </a:rPr>
                <a:t>ΦΟΡΕΙΣ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3998" y="5120735"/>
              <a:ext cx="11721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>
                      <a:lumMod val="50000"/>
                    </a:schemeClr>
                  </a:solidFill>
                </a:rPr>
                <a:t>  </a:t>
              </a:r>
              <a:r>
                <a:rPr lang="el-GR" sz="1600" b="1" dirty="0">
                  <a:solidFill>
                    <a:schemeClr val="accent3">
                      <a:lumMod val="50000"/>
                    </a:schemeClr>
                  </a:solidFill>
                </a:rPr>
                <a:t>ΚΟΙΝΩΝΙΑ </a:t>
              </a:r>
            </a:p>
            <a:p>
              <a:pPr algn="ctr"/>
              <a:r>
                <a:rPr lang="el-GR" sz="1600" b="1" dirty="0">
                  <a:solidFill>
                    <a:schemeClr val="accent3">
                      <a:lumMod val="50000"/>
                    </a:schemeClr>
                  </a:solidFill>
                </a:rPr>
                <a:t>ΠΟΛΙΤΩΝ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544" y="1340768"/>
            <a:ext cx="6199133" cy="2123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l-GR" sz="2200" dirty="0">
                <a:latin typeface="Trebuchet MS"/>
                <a:cs typeface="Trebuchet MS"/>
              </a:rPr>
              <a:t>Νέες ευκαιρίες</a:t>
            </a:r>
          </a:p>
          <a:p>
            <a:pPr marL="342900" indent="-342900">
              <a:buFont typeface="Arial"/>
              <a:buChar char="•"/>
            </a:pPr>
            <a:r>
              <a:rPr lang="el-GR" sz="2200" dirty="0">
                <a:latin typeface="Trebuchet MS"/>
                <a:cs typeface="Trebuchet MS"/>
              </a:rPr>
              <a:t>Καινοτόμες λύσεις</a:t>
            </a:r>
          </a:p>
          <a:p>
            <a:pPr marL="342900" indent="-342900">
              <a:buFont typeface="Arial"/>
              <a:buChar char="•"/>
            </a:pPr>
            <a:r>
              <a:rPr lang="el-GR" sz="2200" dirty="0">
                <a:latin typeface="Trebuchet MS"/>
                <a:cs typeface="Trebuchet MS"/>
              </a:rPr>
              <a:t>Ενίσχυση δεξιοτήτων</a:t>
            </a:r>
          </a:p>
          <a:p>
            <a:pPr marL="342900" indent="-342900">
              <a:buFont typeface="Arial"/>
              <a:buChar char="•"/>
            </a:pPr>
            <a:r>
              <a:rPr lang="el-GR" sz="2200" dirty="0">
                <a:latin typeface="Trebuchet MS"/>
                <a:cs typeface="Trebuchet MS"/>
              </a:rPr>
              <a:t>Τεχνογνωσία</a:t>
            </a:r>
          </a:p>
          <a:p>
            <a:pPr marL="342900" indent="-342900">
              <a:buFont typeface="Arial"/>
              <a:buChar char="•"/>
            </a:pPr>
            <a:r>
              <a:rPr lang="el-GR" sz="2200" dirty="0">
                <a:latin typeface="Trebuchet MS"/>
                <a:cs typeface="Trebuchet MS"/>
              </a:rPr>
              <a:t>Καλές πρακτικές</a:t>
            </a:r>
          </a:p>
          <a:p>
            <a:pPr marL="342900" indent="-342900">
              <a:buFont typeface="Arial"/>
              <a:buChar char="•"/>
            </a:pPr>
            <a:r>
              <a:rPr lang="el-GR" sz="2200" dirty="0">
                <a:latin typeface="Trebuchet MS"/>
                <a:cs typeface="Trebuchet MS"/>
              </a:rPr>
              <a:t>Αφύπνιση δημόσιων λειτουργών και πολιτών</a:t>
            </a:r>
          </a:p>
        </p:txBody>
      </p:sp>
    </p:spTree>
    <p:extLst>
      <p:ext uri="{BB962C8B-B14F-4D97-AF65-F5344CB8AC3E}">
        <p14:creationId xmlns:p14="http://schemas.microsoft.com/office/powerpoint/2010/main" val="41686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3967" y="692696"/>
            <a:ext cx="8618513" cy="2369880"/>
          </a:xfrm>
          <a:prstGeom prst="rect">
            <a:avLst/>
          </a:prstGeom>
          <a:solidFill>
            <a:srgbClr val="F8FCF4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800" b="1" dirty="0">
                <a:solidFill>
                  <a:srgbClr val="FF0000"/>
                </a:solidFill>
                <a:latin typeface="Trebuchet MS"/>
                <a:cs typeface="Trebuchet MS"/>
              </a:rPr>
              <a:t>Σας ευχαριστώ !</a:t>
            </a:r>
          </a:p>
          <a:p>
            <a:pPr algn="ctr"/>
            <a:endParaRPr lang="el-GR" sz="3800" b="1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algn="ctr"/>
            <a:endParaRPr lang="el-GR" sz="600" b="1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algn="ctr"/>
            <a:r>
              <a:rPr lang="el-GR" sz="2200" b="1" dirty="0">
                <a:solidFill>
                  <a:srgbClr val="002060"/>
                </a:solidFill>
                <a:latin typeface="Trebuchet MS"/>
                <a:cs typeface="Trebuchet MS"/>
              </a:rPr>
              <a:t>ΓΙΩΡΓΟΣ ΑΛΕΞΑΚΗΣ</a:t>
            </a:r>
          </a:p>
          <a:p>
            <a:pPr algn="ctr"/>
            <a:r>
              <a:rPr lang="el-GR" sz="2200" b="1" dirty="0">
                <a:solidFill>
                  <a:srgbClr val="002060"/>
                </a:solidFill>
                <a:latin typeface="Trebuchet MS"/>
                <a:cs typeface="Trebuchet MS"/>
              </a:rPr>
              <a:t>ΕΝΤΕΤΑΛΜΕΝΟΣ ΠΕΡΙΦΕΡΕΙΑΚΟΣ ΣΥΜΒΟΥΛΟΣ ΚΡΗΤΗΣ</a:t>
            </a:r>
          </a:p>
          <a:p>
            <a:pPr algn="ctr"/>
            <a:r>
              <a:rPr lang="el-GR" sz="2200" b="1" dirty="0">
                <a:solidFill>
                  <a:srgbClr val="002060"/>
                </a:solidFill>
                <a:latin typeface="Trebuchet MS"/>
                <a:cs typeface="Trebuchet MS"/>
              </a:rPr>
              <a:t>ΕΠΙ ΕΥΡΩΠΑΙΚΩΝ ΔΙΕΘΝΩΝ ΘΕΜΑΤΩΝ</a:t>
            </a:r>
            <a:endParaRPr lang="el-GR" sz="2200" b="1" dirty="0">
              <a:solidFill>
                <a:srgbClr val="800000"/>
              </a:solidFill>
              <a:latin typeface="Trebuchet MS"/>
              <a:cs typeface="Trebuchet MS"/>
            </a:endParaRPr>
          </a:p>
        </p:txBody>
      </p:sp>
      <p:pic>
        <p:nvPicPr>
          <p:cNvPr id="18" name="Picture 17" descr="PK_logo_0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79" y="4725144"/>
            <a:ext cx="2880320" cy="2880320"/>
          </a:xfrm>
          <a:prstGeom prst="rect">
            <a:avLst/>
          </a:prstGeom>
        </p:spPr>
      </p:pic>
      <p:pic>
        <p:nvPicPr>
          <p:cNvPr id="19" name="Picture 18" descr="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75" y="5661248"/>
            <a:ext cx="1063625" cy="1063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573016"/>
            <a:ext cx="2504950" cy="14873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43314" y="4005064"/>
            <a:ext cx="5215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200" dirty="0">
                <a:latin typeface="Trebuchet MS"/>
                <a:cs typeface="Trebuchet MS"/>
              </a:rPr>
              <a:t>ΤΕΧΝΙΚΗ ΣΥΝΑΝΤΗΣΗ ΕΤΑΙΡΩΝ</a:t>
            </a:r>
          </a:p>
          <a:p>
            <a:pPr algn="ctr"/>
            <a:r>
              <a:rPr lang="el-GR" sz="2200" dirty="0">
                <a:latin typeface="Trebuchet MS"/>
                <a:cs typeface="Trebuchet MS"/>
              </a:rPr>
              <a:t>ΗΡΑΚΛΕΙΟ ΚΡΗΤΗΣ, 12-13 ΙΟΥΝΙΟΥ 2019</a:t>
            </a:r>
            <a:endParaRPr lang="en-US"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700808"/>
            <a:ext cx="87849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l-GR" sz="2200" dirty="0">
                <a:solidFill>
                  <a:srgbClr val="008000"/>
                </a:solidFill>
                <a:latin typeface="Trebuchet MS"/>
                <a:cs typeface="Trebuchet MS"/>
              </a:rPr>
              <a:t>Υλοποίηση στρατηγικών έργων </a:t>
            </a:r>
            <a:r>
              <a:rPr lang="el-GR" sz="2200" b="1" dirty="0">
                <a:solidFill>
                  <a:srgbClr val="008000"/>
                </a:solidFill>
                <a:latin typeface="Trebuchet MS"/>
                <a:cs typeface="Trebuchet MS"/>
              </a:rPr>
              <a:t>Αποδοτικής Χρήσης Ενέργειας </a:t>
            </a:r>
            <a:r>
              <a:rPr lang="el-GR" sz="2200" dirty="0">
                <a:solidFill>
                  <a:srgbClr val="008000"/>
                </a:solidFill>
                <a:latin typeface="Trebuchet MS"/>
                <a:cs typeface="Trebuchet MS"/>
              </a:rPr>
              <a:t>σε δημόσια κτίρια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l-GR" sz="2200" dirty="0">
                <a:solidFill>
                  <a:srgbClr val="0070C0"/>
                </a:solidFill>
                <a:latin typeface="Trebuchet MS"/>
                <a:cs typeface="Trebuchet MS"/>
              </a:rPr>
              <a:t>Οριστικοποίηση ενός </a:t>
            </a:r>
            <a:r>
              <a:rPr lang="el-GR" sz="2200" b="1" dirty="0">
                <a:solidFill>
                  <a:srgbClr val="0070C0"/>
                </a:solidFill>
                <a:latin typeface="Trebuchet MS"/>
                <a:cs typeface="Trebuchet MS"/>
              </a:rPr>
              <a:t>κοινού</a:t>
            </a:r>
            <a:r>
              <a:rPr lang="el-GR" sz="2200" dirty="0">
                <a:solidFill>
                  <a:srgbClr val="0070C0"/>
                </a:solidFill>
                <a:latin typeface="Trebuchet MS"/>
                <a:cs typeface="Trebuchet MS"/>
              </a:rPr>
              <a:t> πλαισίου στρατηγικού και επιχειρησιακού </a:t>
            </a:r>
            <a:r>
              <a:rPr lang="el-GR" sz="2200" b="1" dirty="0">
                <a:solidFill>
                  <a:srgbClr val="0070C0"/>
                </a:solidFill>
                <a:latin typeface="Trebuchet MS"/>
                <a:cs typeface="Trebuchet MS"/>
              </a:rPr>
              <a:t>σχεδιασμού</a:t>
            </a:r>
            <a:r>
              <a:rPr lang="el-GR" sz="2200" dirty="0">
                <a:solidFill>
                  <a:srgbClr val="0070C0"/>
                </a:solidFill>
                <a:latin typeface="Trebuchet MS"/>
                <a:cs typeface="Trebuchet MS"/>
              </a:rPr>
              <a:t> φορέων για εξοικονόμηση ενέργειας σε </a:t>
            </a:r>
            <a:r>
              <a:rPr lang="el-GR" sz="2200" b="1" dirty="0">
                <a:solidFill>
                  <a:srgbClr val="0070C0"/>
                </a:solidFill>
                <a:latin typeface="Trebuchet MS"/>
                <a:cs typeface="Trebuchet MS"/>
              </a:rPr>
              <a:t>δημόσια κτίρια </a:t>
            </a:r>
            <a:r>
              <a:rPr lang="el-GR" sz="2200" dirty="0">
                <a:solidFill>
                  <a:srgbClr val="0070C0"/>
                </a:solidFill>
                <a:latin typeface="Trebuchet MS"/>
                <a:cs typeface="Trebuchet MS"/>
              </a:rPr>
              <a:t>με χρονικό ορίζοντα το 2030,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l-GR" sz="2200" dirty="0">
                <a:solidFill>
                  <a:srgbClr val="008000"/>
                </a:solidFill>
                <a:latin typeface="Trebuchet MS"/>
                <a:cs typeface="Trebuchet MS"/>
              </a:rPr>
              <a:t>Πράσινη Ανάπτυξη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l-GR" sz="2200" dirty="0">
                <a:solidFill>
                  <a:srgbClr val="0070C0"/>
                </a:solidFill>
                <a:latin typeface="Trebuchet MS"/>
                <a:cs typeface="Trebuchet MS"/>
              </a:rPr>
              <a:t>Αποδοτική Χρήση Ενέργειας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l-GR" sz="2200" dirty="0">
                <a:solidFill>
                  <a:srgbClr val="008000"/>
                </a:solidFill>
                <a:latin typeface="Trebuchet MS"/>
                <a:cs typeface="Trebuchet MS"/>
              </a:rPr>
              <a:t>Χρήση Ανανεώσιμων Πηγών Ενέργειας στις δημόσιες υποδομές.</a:t>
            </a:r>
            <a:endParaRPr lang="en-US" sz="2200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l-GR" sz="2200" dirty="0">
                <a:solidFill>
                  <a:srgbClr val="0070C0"/>
                </a:solidFill>
                <a:latin typeface="Trebuchet MS"/>
                <a:cs typeface="Trebuchet MS"/>
              </a:rPr>
              <a:t>Ενημέρωση </a:t>
            </a:r>
            <a:r>
              <a:rPr lang="en-US" sz="2200" dirty="0">
                <a:solidFill>
                  <a:srgbClr val="0070C0"/>
                </a:solidFill>
                <a:latin typeface="Trebuchet MS"/>
                <a:cs typeface="Trebuchet MS"/>
              </a:rPr>
              <a:t>Stakeholders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11" y="5875020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78" y="332656"/>
            <a:ext cx="2504950" cy="14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- Εικόνα" descr="CLEA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556048" cy="13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 - Εικόνα" descr="REBUS_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8260" r="6978" b="10182"/>
          <a:stretch>
            <a:fillRect/>
          </a:stretch>
        </p:blipFill>
        <p:spPr bwMode="auto">
          <a:xfrm>
            <a:off x="788190" y="2877055"/>
            <a:ext cx="1907976" cy="11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254" y="1551037"/>
            <a:ext cx="2706845" cy="123214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21495" y="2917556"/>
            <a:ext cx="2570803" cy="1399659"/>
            <a:chOff x="4893273" y="2924944"/>
            <a:chExt cx="2570803" cy="13996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3273" y="2924944"/>
              <a:ext cx="2570803" cy="13996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76056" y="3933056"/>
              <a:ext cx="1383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90"/>
                  </a:solidFill>
                  <a:latin typeface="Trebuchet MS"/>
                  <a:cs typeface="Trebuchet MS"/>
                </a:rPr>
                <a:t>STRATENERGY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95736" y="4653136"/>
            <a:ext cx="4896544" cy="2062103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660066"/>
                </a:solidFill>
                <a:latin typeface="Trebuchet MS"/>
                <a:cs typeface="Trebuchet MS"/>
              </a:rPr>
              <a:t>Οικονομία χαμηλού άνθρακα</a:t>
            </a:r>
          </a:p>
          <a:p>
            <a:r>
              <a:rPr lang="el-GR" sz="1600" dirty="0">
                <a:latin typeface="Trebuchet MS"/>
                <a:cs typeface="Trebuchet MS"/>
              </a:rPr>
              <a:t>Εξοικονόμηση ενέργειας, </a:t>
            </a:r>
          </a:p>
          <a:p>
            <a:r>
              <a:rPr lang="el-GR" sz="1600" dirty="0">
                <a:latin typeface="Trebuchet MS"/>
                <a:cs typeface="Trebuchet MS"/>
              </a:rPr>
              <a:t>Ενίσχυση της ενεργειακής αποδοτικότητας κτιρίων</a:t>
            </a:r>
          </a:p>
          <a:p>
            <a:r>
              <a:rPr lang="el-GR" sz="1600" dirty="0">
                <a:latin typeface="Trebuchet MS"/>
                <a:cs typeface="Trebuchet MS"/>
              </a:rPr>
              <a:t> </a:t>
            </a:r>
          </a:p>
          <a:p>
            <a:r>
              <a:rPr lang="el-GR" sz="1600" dirty="0">
                <a:solidFill>
                  <a:srgbClr val="107348"/>
                </a:solidFill>
                <a:latin typeface="Trebuchet MS"/>
                <a:cs typeface="Trebuchet MS"/>
              </a:rPr>
              <a:t>Βελτίωση Περιφερειακών Πολτιικών</a:t>
            </a:r>
          </a:p>
          <a:p>
            <a:r>
              <a:rPr lang="el-GR" sz="1600" dirty="0">
                <a:solidFill>
                  <a:schemeClr val="accent5">
                    <a:lumMod val="75000"/>
                  </a:schemeClr>
                </a:solidFill>
                <a:latin typeface="Trebuchet MS"/>
                <a:cs typeface="Trebuchet MS"/>
              </a:rPr>
              <a:t>Εφαρμογές σε Δημόσια Κτίρια</a:t>
            </a:r>
          </a:p>
          <a:p>
            <a:endParaRPr lang="el-GR" sz="1600" dirty="0">
              <a:solidFill>
                <a:schemeClr val="accent5">
                  <a:lumMod val="75000"/>
                </a:schemeClr>
              </a:solidFill>
              <a:latin typeface="Trebuchet MS"/>
              <a:cs typeface="Trebuchet MS"/>
            </a:endParaRPr>
          </a:p>
          <a:p>
            <a:r>
              <a:rPr lang="el-GR" sz="1600" dirty="0">
                <a:solidFill>
                  <a:srgbClr val="800000"/>
                </a:solidFill>
                <a:latin typeface="Trebuchet MS"/>
                <a:cs typeface="Trebuchet MS"/>
              </a:rPr>
              <a:t>Νέες καινοτόμες τεχνολογίες</a:t>
            </a:r>
            <a:endParaRPr lang="en-US" sz="1600" dirty="0">
              <a:solidFill>
                <a:srgbClr val="800000"/>
              </a:solidFill>
              <a:latin typeface="Trebuchet MS"/>
              <a:cs typeface="Trebuchet MS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11" y="5875020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332656"/>
            <a:ext cx="5601524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B050"/>
                </a:solidFill>
                <a:latin typeface="Trebuchet MS"/>
                <a:cs typeface="Trebuchet MS"/>
              </a:rPr>
              <a:t>5</a:t>
            </a:r>
            <a:r>
              <a:rPr lang="en-US" sz="2600" b="1" dirty="0">
                <a:solidFill>
                  <a:srgbClr val="000090"/>
                </a:solidFill>
                <a:latin typeface="Trebuchet MS"/>
                <a:cs typeface="Trebuchet MS"/>
              </a:rPr>
              <a:t> </a:t>
            </a:r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Ευρωπαϊκά Έργα Ενέργειας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128" y="1724927"/>
            <a:ext cx="2332360" cy="2332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0256" y="833419"/>
            <a:ext cx="154950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ΠΕΡΙΦΕΡΕΙΑΚΟ ΤΑΜΕΙΟ ΑΝΑΠΤΥΞΗΣ ΚΡΗΤΗΣ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44824"/>
            <a:ext cx="8568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u="sng" dirty="0">
                <a:solidFill>
                  <a:srgbClr val="008000"/>
                </a:solidFill>
                <a:latin typeface="Trebuchet MS"/>
                <a:cs typeface="Trebuchet MS"/>
              </a:rPr>
              <a:t>SHERPA – του πλαισίου Interreg MED : Κοινή Γνώση στους Δημόσιους Φορείς για την ενεργειακή ανακαίνιση των κτιρίων</a:t>
            </a:r>
            <a:r>
              <a:rPr lang="el-GR" sz="2200" dirty="0">
                <a:solidFill>
                  <a:srgbClr val="008000"/>
                </a:solidFill>
                <a:latin typeface="Trebuchet MS"/>
                <a:cs typeface="Trebuchet MS"/>
              </a:rPr>
              <a:t>:</a:t>
            </a:r>
            <a:endParaRPr lang="en-US" sz="2200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algn="ctr"/>
            <a:r>
              <a:rPr lang="el-GR" sz="2200" dirty="0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endParaRPr lang="en-US" sz="2200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To 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SHERPA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 έχει σχεδιαστεί για </a:t>
            </a:r>
            <a:r>
              <a:rPr lang="el-GR" sz="2200" u="sng" dirty="0">
                <a:solidFill>
                  <a:srgbClr val="000090"/>
                </a:solidFill>
                <a:latin typeface="Trebuchet MS"/>
                <a:cs typeface="Trebuchet MS"/>
              </a:rPr>
              <a:t>δημόσιους φορείς 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με σκοπό να συμβάλει στην ενίσχυση των ικανοτήτων της δημόσιας διοίκησης σε περιφερειακό και τοπικό επίπεδο, </a:t>
            </a:r>
            <a:endParaRPr lang="en-US" sz="2200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έτσι ώστε </a:t>
            </a:r>
            <a:r>
              <a:rPr lang="el-GR" sz="2200" u="sng" dirty="0">
                <a:solidFill>
                  <a:srgbClr val="000090"/>
                </a:solidFill>
                <a:latin typeface="Trebuchet MS"/>
                <a:cs typeface="Trebuchet MS"/>
              </a:rPr>
              <a:t>να βελτιωθεί η ενεργειακή απόδοση στα δημόσια κτίρια</a:t>
            </a:r>
            <a:r>
              <a:rPr lang="en-US" sz="2200" dirty="0">
                <a:solidFill>
                  <a:srgbClr val="000090"/>
                </a:solidFill>
                <a:latin typeface="Trebuchet MS"/>
                <a:cs typeface="Trebuchet MS"/>
              </a:rPr>
              <a:t>,</a:t>
            </a: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στην περιοχή της 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Μεσογείου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, </a:t>
            </a:r>
            <a:endParaRPr lang="en-US" sz="2200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με τις αντίστοιχες θετικές επιπτώσεις στην μείωση της ενεργειακής κατανάλωσης, </a:t>
            </a:r>
            <a:endParaRPr lang="en-US" sz="2200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μείωση του κόστους και τη μείωση των εκπομπών CO2.</a:t>
            </a:r>
            <a:endParaRPr lang="en-US" sz="22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96652"/>
            <a:ext cx="2706845" cy="1232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11" y="5875020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7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11" y="5875020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671767"/>
            <a:ext cx="8352928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u="sng" dirty="0">
                <a:solidFill>
                  <a:srgbClr val="008000"/>
                </a:solidFill>
                <a:latin typeface="Trebuchet MS"/>
                <a:cs typeface="Trebuchet MS"/>
              </a:rPr>
              <a:t>CLEAN – του πλαισίου  Interreg EU: Τεχνολογίες και Ανοικτή Καινοτομία στις Περιφέρειες Χαμηλού Άνθρακα</a:t>
            </a:r>
            <a:r>
              <a:rPr lang="el-GR" sz="2200" dirty="0">
                <a:solidFill>
                  <a:srgbClr val="008000"/>
                </a:solidFill>
                <a:latin typeface="Trebuchet MS"/>
                <a:cs typeface="Trebuchet MS"/>
              </a:rPr>
              <a:t>. </a:t>
            </a:r>
            <a:endParaRPr lang="en-US" sz="2200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endParaRPr lang="en-US" sz="2200" dirty="0">
              <a:latin typeface="Trebuchet MS"/>
              <a:cs typeface="Trebuchet MS"/>
            </a:endParaRP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Το αντικείμενο του 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CLEAN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 είναι πώς θα επιτευχθούν με τον καλύτερο τρόπο οι στόχοι  ενεργειακής απόδοσης της ΕΕ για τα κτίρια στις περιφέρειες της Ευρώπης, </a:t>
            </a:r>
            <a:endParaRPr lang="en-US" sz="2200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δεδομένου ότι τα κτίρια ευθύνονται για το 40% της κατανάλωσης ενέργειας και τα παλαιότερα καταναλώνουν μεταξύ 8 και 12 φορές περισσότερο πετρέλαιο θέρμανσης από τα νεότερα. 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Στόχος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 είναι οι εταίροι να συνεργαστούν μεταξύ τους κατά τα έτη  2017-2022 για τη </a:t>
            </a:r>
            <a:r>
              <a:rPr lang="el-GR" sz="2200" u="sng" dirty="0">
                <a:solidFill>
                  <a:srgbClr val="000090"/>
                </a:solidFill>
                <a:latin typeface="Trebuchet MS"/>
                <a:cs typeface="Trebuchet MS"/>
              </a:rPr>
              <a:t>βελτίωση των εργαλείων πολιτικής 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τους ως προς  την </a:t>
            </a:r>
            <a:r>
              <a:rPr lang="el-GR" sz="2200" u="sng" dirty="0">
                <a:solidFill>
                  <a:srgbClr val="000090"/>
                </a:solidFill>
                <a:latin typeface="Trebuchet MS"/>
                <a:cs typeface="Trebuchet MS"/>
              </a:rPr>
              <a:t>αύξηση της ενεργειακής απόδοσης 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των κατοικιών  και των δημόσιων υποδομών κατά 4%.</a:t>
            </a:r>
            <a:endParaRPr lang="en-US" sz="22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pic>
        <p:nvPicPr>
          <p:cNvPr id="4" name="7 - Εικόνα" descr="CLEAN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8991"/>
            <a:ext cx="2556048" cy="13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45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84784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u="sng" dirty="0">
                <a:solidFill>
                  <a:srgbClr val="008000"/>
                </a:solidFill>
                <a:latin typeface="Trebuchet MS"/>
                <a:cs typeface="Trebuchet MS"/>
              </a:rPr>
              <a:t>REBUS – του πλαισίου  Interreg EU: Ανακαίνιση για ενεργειακά αποδοτικά κτίρια</a:t>
            </a:r>
            <a:r>
              <a:rPr lang="el-GR" sz="2200" dirty="0">
                <a:solidFill>
                  <a:srgbClr val="008000"/>
                </a:solidFill>
                <a:latin typeface="Trebuchet MS"/>
                <a:cs typeface="Trebuchet MS"/>
              </a:rPr>
              <a:t>.</a:t>
            </a:r>
            <a:endParaRPr lang="en-US" sz="2200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algn="ctr"/>
            <a:endParaRPr lang="en-US" sz="2200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Το 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REBUS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 αφορά στη βελτίωση της ικανότητας των Δημόσιων Αρχών στις Περιφέρειες της Ευρώπης να αναδείξουν και να προωθήσουν 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αποτελεσματικές πολιτικές ανακαίνισης στα κτίριά τους, </a:t>
            </a: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σε συνδυασμό με την 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ευαισθητοποίηση των χρηστών 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των δημοσίων κτιρίων και την καλλιέργεια των δεξιοτήτων των φορέων σε θέματα εξοικονόμησης ενέργειας. </a:t>
            </a: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Το REBUS επιδιώκει να εντοπίσει, να αναλύσει και να ομαδοποιήσει 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καλές πρακτικές 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και να παρέχει μέσα και εργαλεία για το βέλτιστο σχεδιασμό των διαδικασιών ενεργειακής αναβάθμισης των δημοσίων κτιρίων και την ορθή ενεργειακή διαχείριση αυτών.</a:t>
            </a:r>
            <a:endParaRPr lang="en-US" sz="22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pic>
        <p:nvPicPr>
          <p:cNvPr id="3" name="0 - Εικόνα" descr="REBUS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8260" r="6978" b="10182"/>
          <a:stretch>
            <a:fillRect/>
          </a:stretch>
        </p:blipFill>
        <p:spPr bwMode="auto">
          <a:xfrm>
            <a:off x="3491880" y="218413"/>
            <a:ext cx="1907976" cy="11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02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412776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u="sng" dirty="0">
                <a:solidFill>
                  <a:srgbClr val="008000"/>
                </a:solidFill>
                <a:latin typeface="Trebuchet MS"/>
                <a:cs typeface="Trebuchet MS"/>
              </a:rPr>
              <a:t>ΣΥΝΕΡΓΕΙΝ </a:t>
            </a:r>
            <a:r>
              <a:rPr lang="en-US" sz="2200" u="sng" dirty="0">
                <a:solidFill>
                  <a:srgbClr val="008000"/>
                </a:solidFill>
                <a:latin typeface="Trebuchet MS"/>
                <a:cs typeface="Trebuchet MS"/>
              </a:rPr>
              <a:t>–</a:t>
            </a:r>
            <a:r>
              <a:rPr lang="el-GR" sz="2200" u="sng" dirty="0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</a:p>
          <a:p>
            <a:pPr algn="ctr"/>
            <a:r>
              <a:rPr lang="el-GR" sz="2200" u="sng" dirty="0">
                <a:solidFill>
                  <a:srgbClr val="008000"/>
                </a:solidFill>
                <a:latin typeface="Trebuchet MS"/>
                <a:cs typeface="Trebuchet MS"/>
              </a:rPr>
              <a:t>του πλαισίου Interreg Ελλάδα-Κύπρος: Συνεργασία για την εξοικονόμηση ενέργειας σε Δημόσια Κτίρια Ελλάδας Κύπρου</a:t>
            </a:r>
            <a:r>
              <a:rPr lang="el-GR" sz="2200" dirty="0">
                <a:solidFill>
                  <a:srgbClr val="008000"/>
                </a:solidFill>
                <a:latin typeface="Trebuchet MS"/>
                <a:cs typeface="Trebuchet MS"/>
              </a:rPr>
              <a:t>.</a:t>
            </a:r>
          </a:p>
          <a:p>
            <a:pPr algn="ctr"/>
            <a:endParaRPr lang="el-GR" sz="2200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Το έργο κεφαλαιοποιεί τα συμπεράσματα προηγούμενου έργου «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ΕΝΕΡΓΕΙΝ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» (Interreg Ελλάδα-Κύπρος 2007-2013) και συγκεκριμένα την επιτακτική ανάγκη σχεδιασμού έργων εξοικονόμησης ενέργειας και υλοποίησης πιλοτικών έργων εξοικονόμησης ενέργειας σε </a:t>
            </a:r>
            <a:r>
              <a:rPr lang="el-GR" sz="2200" b="1" dirty="0">
                <a:solidFill>
                  <a:srgbClr val="000090"/>
                </a:solidFill>
                <a:latin typeface="Trebuchet MS"/>
                <a:cs typeface="Trebuchet MS"/>
              </a:rPr>
              <a:t>εμβληματικά δημοτικά κτίρια </a:t>
            </a:r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στη Διασυνοριακή περιοχή που χαρακτηρίζεται από παρόμοιες κλιματικές συνθήκες οι οποίες οδηγούν σε παρόμοιες ενεργειακές ανάγκες για πεπαλαιωμένα και ενεργοβόρα δημοτικά κτίρια, </a:t>
            </a:r>
          </a:p>
          <a:p>
            <a:pPr algn="just"/>
            <a:r>
              <a:rPr lang="el-GR" sz="2200" dirty="0">
                <a:solidFill>
                  <a:srgbClr val="000090"/>
                </a:solidFill>
                <a:latin typeface="Trebuchet MS"/>
                <a:cs typeface="Trebuchet MS"/>
              </a:rPr>
              <a:t>όπου παρατηρείται ελλιπής τεχνογνωσία για μεθόδους σχεδιασμού και ενεργειακής διαχείρισης/παρακολούθησης κτιρίων.</a:t>
            </a:r>
            <a:endParaRPr lang="en-US" sz="22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1512168" cy="15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11" y="5875020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06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73181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352928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Η ΒΡΑΒΕΥΜΕΝΗ ΜΕΘΟΔΟΛΟΓΙΑ 50/50 </a:t>
            </a:r>
          </a:p>
          <a:p>
            <a:pPr algn="ctr"/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(1</a:t>
            </a:r>
            <a:r>
              <a:rPr lang="el-GR" sz="2600" b="1" baseline="30000" dirty="0">
                <a:solidFill>
                  <a:srgbClr val="000090"/>
                </a:solidFill>
                <a:latin typeface="Trebuchet MS"/>
                <a:cs typeface="Trebuchet MS"/>
              </a:rPr>
              <a:t>ο</a:t>
            </a:r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 Πανευρωπαϊκό Βραβείο)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394827"/>
            <a:ext cx="3888432" cy="1530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2780928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u="sng" dirty="0">
                <a:solidFill>
                  <a:srgbClr val="008000"/>
                </a:solidFill>
                <a:latin typeface="Trebuchet MS"/>
                <a:cs typeface="Trebuchet MS"/>
              </a:rPr>
              <a:t>E</a:t>
            </a:r>
            <a:r>
              <a:rPr lang="el-GR" sz="2200" u="sng" dirty="0">
                <a:solidFill>
                  <a:srgbClr val="008000"/>
                </a:solidFill>
                <a:latin typeface="Trebuchet MS"/>
                <a:cs typeface="Trebuchet MS"/>
              </a:rPr>
              <a:t>ξοικονόμηση ενέργειας σε δημόσια κτίρια, </a:t>
            </a:r>
          </a:p>
          <a:p>
            <a:pPr algn="ctr"/>
            <a:r>
              <a:rPr lang="el-GR" sz="2200" u="sng" dirty="0">
                <a:solidFill>
                  <a:srgbClr val="008000"/>
                </a:solidFill>
                <a:latin typeface="Trebuchet MS"/>
                <a:cs typeface="Trebuchet MS"/>
              </a:rPr>
              <a:t>σε 500 σχολεία και σχεδόν 50 άλλα δημόσια κτίρια, </a:t>
            </a:r>
          </a:p>
          <a:p>
            <a:pPr algn="ctr"/>
            <a:r>
              <a:rPr lang="el-GR" sz="2200" u="sng" dirty="0">
                <a:solidFill>
                  <a:srgbClr val="008000"/>
                </a:solidFill>
                <a:latin typeface="Trebuchet MS"/>
                <a:cs typeface="Trebuchet MS"/>
              </a:rPr>
              <a:t>σε 13 Ευρωπαϊκές χώρες.</a:t>
            </a:r>
            <a:endParaRPr lang="en-US" sz="2200" u="sng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algn="ctr"/>
            <a:endParaRPr lang="en-US" sz="2200" b="1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algn="ctr"/>
            <a:r>
              <a:rPr lang="el-GR" sz="2200" b="1" dirty="0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endParaRPr lang="en-US" sz="2200" b="1" dirty="0">
              <a:solidFill>
                <a:srgbClr val="008000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200" u="sng" dirty="0">
                <a:latin typeface="Trebuchet MS"/>
                <a:cs typeface="Trebuchet MS"/>
              </a:rPr>
              <a:t>E</a:t>
            </a:r>
            <a:r>
              <a:rPr lang="el-GR" sz="2200" u="sng" dirty="0">
                <a:latin typeface="Trebuchet MS"/>
                <a:cs typeface="Trebuchet MS"/>
              </a:rPr>
              <a:t>υαισθητοποίηση των χρηστών </a:t>
            </a:r>
            <a:r>
              <a:rPr lang="el-GR" sz="2200" dirty="0">
                <a:latin typeface="Trebuchet MS"/>
                <a:cs typeface="Trebuchet MS"/>
              </a:rPr>
              <a:t>(χωρίς τεχνικές παρεμβάσεις) των δημόσιων κτιρίων που τους εμπλέκει ενεργά σε πράξεις εξοικονόμησης ενέργειας.</a:t>
            </a:r>
            <a:endParaRPr lang="en-US" sz="2200" dirty="0">
              <a:latin typeface="Trebuchet MS"/>
              <a:cs typeface="Trebuchet MS"/>
            </a:endParaRPr>
          </a:p>
          <a:p>
            <a:pPr marL="342900" indent="-342900">
              <a:buFont typeface="Wingdings" charset="2"/>
              <a:buChar char="Ø"/>
            </a:pPr>
            <a:r>
              <a:rPr lang="el-GR" sz="2200" dirty="0">
                <a:latin typeface="Trebuchet MS"/>
                <a:cs typeface="Trebuchet MS"/>
              </a:rPr>
              <a:t>Τα οικονομικά οφέλη που επιτυγχάνονται μοιράζονται εξίσου ανάμεσα στους χρήστες των κτιρίων και στους Δημόσιους Φορείς που καλύπτουν τις δαπάνες κατανάλωσης ενέργειας.</a:t>
            </a:r>
          </a:p>
        </p:txBody>
      </p:sp>
    </p:spTree>
    <p:extLst>
      <p:ext uri="{BB962C8B-B14F-4D97-AF65-F5344CB8AC3E}">
        <p14:creationId xmlns:p14="http://schemas.microsoft.com/office/powerpoint/2010/main" val="406509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11" y="5875020"/>
            <a:ext cx="1350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0357" y="149886"/>
            <a:ext cx="5601524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 ΠΕΡΙΦΕΡΕΙΑ ΚΡΗΤΗΣ:</a:t>
            </a:r>
          </a:p>
          <a:p>
            <a:pPr algn="ctr"/>
            <a:r>
              <a:rPr lang="el-GR" sz="2600" b="1" dirty="0">
                <a:solidFill>
                  <a:srgbClr val="000090"/>
                </a:solidFill>
                <a:latin typeface="Trebuchet MS"/>
                <a:cs typeface="Trebuchet MS"/>
              </a:rPr>
              <a:t>Συμμετοχή Σε Ευρωπαϊκά Έργα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603" y="1588081"/>
            <a:ext cx="81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0090"/>
                </a:solidFill>
                <a:latin typeface="Trebuchet MS"/>
                <a:cs typeface="Trebuchet MS"/>
              </a:rPr>
              <a:t>Αριθμός</a:t>
            </a:r>
            <a:endParaRPr lang="en-US" sz="1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56556" y="4123564"/>
            <a:ext cx="4703544" cy="309714"/>
            <a:chOff x="2156556" y="4294660"/>
            <a:chExt cx="4703544" cy="30971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353648" y="4450486"/>
              <a:ext cx="7151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44979" y="4450486"/>
              <a:ext cx="7151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56923" y="4296597"/>
              <a:ext cx="10038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>
                  <a:solidFill>
                    <a:srgbClr val="000090"/>
                  </a:solidFill>
                  <a:latin typeface="Trebuchet MS"/>
                  <a:cs typeface="Trebuchet MS"/>
                </a:rPr>
                <a:t>2014-2020</a:t>
              </a:r>
              <a:endParaRPr lang="en-US" sz="1400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56556" y="4294660"/>
              <a:ext cx="10038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>
                  <a:solidFill>
                    <a:srgbClr val="000090"/>
                  </a:solidFill>
                  <a:latin typeface="Trebuchet MS"/>
                  <a:cs typeface="Trebuchet MS"/>
                </a:rPr>
                <a:t>2007-2013</a:t>
              </a:r>
              <a:endParaRPr lang="en-US" sz="1400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5154" y="4012108"/>
            <a:ext cx="3775393" cy="2270132"/>
            <a:chOff x="3775154" y="4276554"/>
            <a:chExt cx="3775393" cy="227013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98959" y="4276554"/>
              <a:ext cx="0" cy="1206566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  <a:prstDash val="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75154" y="6023466"/>
              <a:ext cx="3775393" cy="52322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ü"/>
              </a:pPr>
              <a:r>
                <a:rPr lang="el-GR" sz="1400" dirty="0">
                  <a:solidFill>
                    <a:srgbClr val="000090"/>
                  </a:solidFill>
                  <a:latin typeface="Trebuchet MS"/>
                  <a:cs typeface="Trebuchet MS"/>
                </a:rPr>
                <a:t>Ολοκλήρωση έργων Πλαισίου 2007-2013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l-GR" sz="1400" dirty="0">
                  <a:solidFill>
                    <a:srgbClr val="000090"/>
                  </a:solidFill>
                  <a:latin typeface="Trebuchet MS"/>
                  <a:cs typeface="Trebuchet MS"/>
                </a:rPr>
                <a:t>Έγκριση νέων έργων Πλαισίου 2014-2020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09893" y="4035936"/>
            <a:ext cx="3711272" cy="1542648"/>
            <a:chOff x="5009893" y="4207032"/>
            <a:chExt cx="3711272" cy="154264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404849" y="4207032"/>
              <a:ext cx="0" cy="1234871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  <a:prstDash val="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009893" y="5441903"/>
              <a:ext cx="3711272" cy="3077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285750" indent="-285750">
                <a:buFont typeface="Wingdings" charset="2"/>
                <a:buChar char="Ø"/>
              </a:pPr>
              <a:r>
                <a:rPr lang="el-GR" sz="1400" dirty="0">
                  <a:solidFill>
                    <a:schemeClr val="bg1">
                      <a:lumMod val="95000"/>
                    </a:schemeClr>
                  </a:solidFill>
                  <a:latin typeface="Trebuchet MS"/>
                  <a:cs typeface="Trebuchet MS"/>
                </a:rPr>
                <a:t>Έναρξη νέων έργων Πλαισίου 2014-2020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06742" y="4445376"/>
            <a:ext cx="485335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800000"/>
                </a:solidFill>
                <a:latin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Trebuchet MS"/>
                <a:cs typeface="Trebuchet MS"/>
              </a:rPr>
              <a:t>                         Europe Direct Crete      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4944" y="4827945"/>
            <a:ext cx="4353844" cy="307777"/>
          </a:xfrm>
          <a:prstGeom prst="rect">
            <a:avLst/>
          </a:prstGeom>
          <a:solidFill>
            <a:srgbClr val="F5FF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000090"/>
                </a:solidFill>
                <a:latin typeface="Trebuchet MS"/>
                <a:cs typeface="Trebuchet MS"/>
              </a:rPr>
              <a:t>Ευρωπαϊκά Έργα στ</a:t>
            </a:r>
            <a:r>
              <a:rPr lang="en-US" sz="1400" dirty="0">
                <a:solidFill>
                  <a:srgbClr val="000090"/>
                </a:solidFill>
                <a:latin typeface="Trebuchet MS"/>
                <a:cs typeface="Trebuchet MS"/>
              </a:rPr>
              <a:t>o</a:t>
            </a:r>
            <a:r>
              <a:rPr lang="el-GR" sz="1400" dirty="0">
                <a:solidFill>
                  <a:srgbClr val="000090"/>
                </a:solidFill>
                <a:latin typeface="Trebuchet MS"/>
                <a:cs typeface="Trebuchet MS"/>
              </a:rPr>
              <a:t> Περιφερειακό Ταμείο (ΠΤΑΚ)</a:t>
            </a:r>
            <a:endParaRPr lang="en-US" sz="1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115" y="5276794"/>
            <a:ext cx="1724553" cy="523220"/>
          </a:xfrm>
          <a:prstGeom prst="rect">
            <a:avLst/>
          </a:prstGeom>
          <a:solidFill>
            <a:srgbClr val="F6F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000090"/>
                </a:solidFill>
                <a:latin typeface="Trebuchet MS"/>
                <a:cs typeface="Trebuchet MS"/>
              </a:rPr>
              <a:t>Ευρωπ Έργα ΝΑΗ,Λ,Ρ,Χ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47644" y="1412776"/>
            <a:ext cx="5562600" cy="2743200"/>
            <a:chOff x="1790700" y="2057400"/>
            <a:chExt cx="5562600" cy="2743200"/>
          </a:xfrm>
        </p:grpSpPr>
        <p:graphicFrame>
          <p:nvGraphicFramePr>
            <p:cNvPr id="35" name="Chart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8597822"/>
                </p:ext>
              </p:extLst>
            </p:nvPr>
          </p:nvGraphicFramePr>
          <p:xfrm>
            <a:off x="1790700" y="2057400"/>
            <a:ext cx="55626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6" name="Chart 3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8177965"/>
                </p:ext>
              </p:extLst>
            </p:nvPr>
          </p:nvGraphicFramePr>
          <p:xfrm>
            <a:off x="2010768" y="2398683"/>
            <a:ext cx="5342531" cy="2251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6543297" y="2578375"/>
            <a:ext cx="37296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Trebuchet MS"/>
                <a:cs typeface="Trebuchet MS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2332" y="3116918"/>
            <a:ext cx="37296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0090"/>
                </a:solidFill>
                <a:latin typeface="Trebuchet MS"/>
                <a:cs typeface="Trebuchet MS"/>
              </a:rPr>
              <a:t>14</a:t>
            </a:r>
            <a:endParaRPr lang="en-US" sz="1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8332" y="3479938"/>
            <a:ext cx="27881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0090"/>
                </a:solidFill>
                <a:latin typeface="Trebuchet MS"/>
                <a:cs typeface="Trebuchet MS"/>
              </a:rPr>
              <a:t>2</a:t>
            </a:r>
            <a:endParaRPr lang="en-US" sz="1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4332" y="3479938"/>
            <a:ext cx="27881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0090"/>
                </a:solidFill>
                <a:latin typeface="Trebuchet MS"/>
                <a:cs typeface="Trebuchet MS"/>
              </a:rPr>
              <a:t>8</a:t>
            </a:r>
            <a:endParaRPr lang="en-US" sz="1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0332" y="3479938"/>
            <a:ext cx="27881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0090"/>
                </a:solidFill>
                <a:latin typeface="Trebuchet MS"/>
                <a:cs typeface="Trebuchet MS"/>
              </a:rPr>
              <a:t>7</a:t>
            </a:r>
            <a:endParaRPr lang="en-US" sz="1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7656" y="3498612"/>
            <a:ext cx="27881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0090"/>
                </a:solidFill>
                <a:latin typeface="Trebuchet MS"/>
                <a:cs typeface="Trebuchet MS"/>
              </a:rPr>
              <a:t>6</a:t>
            </a:r>
            <a:endParaRPr lang="en-US" sz="1400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37206" y="1808495"/>
            <a:ext cx="372969" cy="2025473"/>
            <a:chOff x="6537206" y="1979591"/>
            <a:chExt cx="372969" cy="2025473"/>
          </a:xfrm>
        </p:grpSpPr>
        <p:sp>
          <p:nvSpPr>
            <p:cNvPr id="30" name="TextBox 29"/>
            <p:cNvSpPr txBox="1"/>
            <p:nvPr/>
          </p:nvSpPr>
          <p:spPr>
            <a:xfrm>
              <a:off x="6537206" y="1979591"/>
              <a:ext cx="372969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90"/>
                  </a:solidFill>
                  <a:latin typeface="Trebuchet MS"/>
                  <a:cs typeface="Trebuchet MS"/>
                </a:rPr>
                <a:t>31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559541" y="2319676"/>
              <a:ext cx="335848" cy="16853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1520" y="6309320"/>
            <a:ext cx="2808312" cy="523220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0090"/>
                </a:solidFill>
                <a:latin typeface="Calibri"/>
                <a:cs typeface="Calibri"/>
              </a:rPr>
              <a:t>Νέες Προτάσεις που έχουν υποβληθεί το 2019: &gt;20</a:t>
            </a:r>
            <a:endParaRPr lang="en-US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5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</p:bldLst>
  </p:timing>
</p:sld>
</file>

<file path=ppt/theme/theme1.xml><?xml version="1.0" encoding="utf-8"?>
<a:theme xmlns:a="http://schemas.openxmlformats.org/drawingml/2006/main" name="Blue Island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1124</Words>
  <Application>Microsoft Office PowerPoint</Application>
  <PresentationFormat>Προβολή στην οθόνη (4:3)</PresentationFormat>
  <Paragraphs>296</Paragraphs>
  <Slides>14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</vt:lpstr>
      <vt:lpstr>Wingdings</vt:lpstr>
      <vt:lpstr>Trebuchet MS</vt:lpstr>
      <vt:lpstr>Calibri</vt:lpstr>
      <vt:lpstr>Titillium Web</vt:lpstr>
      <vt:lpstr>Blue Islands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Francesco Lembo</dc:creator>
  <cp:lastModifiedBy>Alexakis</cp:lastModifiedBy>
  <cp:revision>44</cp:revision>
  <dcterms:modified xsi:type="dcterms:W3CDTF">2019-06-12T05:54:06Z</dcterms:modified>
</cp:coreProperties>
</file>