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7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97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554-7865-4C2F-ACD8-B04DFB26F498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8239-1893-4BAB-A302-73A834212DA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54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68239-1893-4BAB-A302-73A834212DA1}" type="slidenum">
              <a:rPr lang="en-CY" smtClean="0"/>
              <a:t>1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23816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BE86-6239-4208-8A5D-D578A21D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59049-01A4-486C-81D4-8015E84E1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76B3-7756-4242-BD73-3601104B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9056-39DD-42F6-96E8-A58EB424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7FF6B-7052-4578-AC4B-559C2A4A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8282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8038-2CA0-4D0E-A07F-81210665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15855-BF6C-454A-A671-ECA2D5D7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2C72A-1C36-490D-954A-742E6197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06C6C-882B-4730-B0B7-28694837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EDCC-633C-4BB6-9747-47173E22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0956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39B7-89AF-42C5-B1E8-114CDD7D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A57C-ED55-4C4B-BE4D-90E8BB32C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FC78-FEF1-4A53-857C-D82CE82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8A665-C27B-48EC-90BD-EF147801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94F66-ABD5-47AB-977D-4F4070A0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0883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5AF3-9E98-4461-BD61-3E2DC65B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E7F2-4271-403F-AA15-3155553CC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32D47-0A0E-46E9-A407-E9E4E3A6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5F65-E1E0-44BD-8198-F17A7B48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A4751-F0D4-41E0-9F69-00E5532D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778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18C6-AC4E-4B41-8F38-3B7C3307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91233-9EE5-4061-9050-32A63632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30EF-8D6D-4AEB-99A8-404C0161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2B32-B7DA-4A1A-8778-CD540CFD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0733-DD94-44A0-8675-956B296D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6901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C84B-29AC-4944-BF7D-5C5D86672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FBD1-689D-4326-B52D-1812D79D2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F0B04-CBCD-4A67-BF38-0C064F24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7B690-C9C8-4A88-8684-389899DD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1793-3172-49E9-A81C-94F894B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7E3F3-E15C-4EBD-BF3A-D0F96AEC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27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021-D40A-4804-A364-C64AED89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2B07-1611-4AEB-B9F1-93C33E058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10374-3983-4042-8E1C-FA1C8686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EB866-0C5E-4DA9-8761-B09D811E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C2436-78F4-4B88-82BE-EC7B02A7F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B596E-14F5-4EAE-BF0F-7BDEF72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4112F-F851-4E04-968F-3419EBC8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A1FCC-21CA-45C7-A6E4-7CF4EA80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81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BA43-1847-42C5-900B-A5C40B48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7B1F8-6BA6-4210-B9A9-222D0B2D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36B7F-9522-4C66-A6E9-DAE7F61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D096-0201-4274-920A-0A34676C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7810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525BD-3408-42C1-A88F-FC85D424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937C6-D4F6-4950-B2B1-693DE647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EC5C0-D994-48CC-AA65-288D4A3F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84532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7141-4170-4798-8983-395D4DB3A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9201-4207-46E4-984F-46F031FC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CCE5-D834-4490-BFAB-B138E59E6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3781-76D4-45FA-9F07-A52A329A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CCD-D98B-4EE9-8472-1ED53D7D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C43E-8493-43C1-9F63-533B4207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7995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9C2D-72CD-4A2C-8974-85BFA546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F6BD5-5C59-4DF0-A6C4-12CEDC23D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F841B-1DF4-44BC-A872-B5A713B6E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D78C-68FA-462A-8938-D8B1F66C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5DC7B-685B-43EB-A769-C8F6DC69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28043-E315-443F-BEA9-E0A72386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5378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53E7D-E4FC-408A-B040-B677D474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A8B98-D3AF-4A46-B2D4-8A667A46F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C3EC-7EE2-476C-9329-524A38923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BA11-D6CC-4545-AB11-E1E8A7F38133}" type="datetimeFigureOut">
              <a:rPr lang="en-CY" smtClean="0"/>
              <a:t>04/09/2021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5FC-DF7D-4B58-BA8D-E35104A5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E026-6531-41BA-B084-08744F633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F235-C905-42B4-9559-BAB7FC467468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731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6E8128-6387-45C6-9035-807E2EB6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8984"/>
            <a:ext cx="12192000" cy="533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9793-6511-4BD9-BFB7-947325031C9F}"/>
              </a:ext>
            </a:extLst>
          </p:cNvPr>
          <p:cNvSpPr txBox="1"/>
          <p:nvPr/>
        </p:nvSpPr>
        <p:spPr>
          <a:xfrm>
            <a:off x="439881" y="2432771"/>
            <a:ext cx="11083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Καινοτόμες παρεμβάσεις για την ενεργειακή </a:t>
            </a:r>
            <a:endParaRPr lang="en-GB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r>
              <a:rPr lang="el-G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αναβάθμιση κτιρίων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Φιλιππίδης Παύλος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(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ΑΝΕΛ /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Living Prospects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ΕΠΕ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) –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Φυσικός Μ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Sc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ctr"/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Παρασκευή, 09 Απριλίου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8D436-5F69-4521-B244-30627745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27" y="51534"/>
            <a:ext cx="1873607" cy="133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183D7-AF4F-465C-A08A-419EE45D4623}"/>
              </a:ext>
            </a:extLst>
          </p:cNvPr>
          <p:cNvSpPr txBox="1"/>
          <p:nvPr/>
        </p:nvSpPr>
        <p:spPr>
          <a:xfrm>
            <a:off x="6885144" y="147135"/>
            <a:ext cx="5461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«Στρατηγική Διασυνοριακή Συνεργασία &amp; Κεφαλαιοποίηση Κοινής Προσέγγισης για την Εξοικονόμηση Ενέργειας στα Δημόσια Κτίρια» </a:t>
            </a:r>
            <a:endParaRPr lang="en-C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63D83-C22D-41F0-AC51-C841FBB4E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1812"/>
            <a:ext cx="3397827" cy="23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4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Γεωθερμικές αντλίες θερμότητας</a:t>
            </a:r>
            <a:endParaRPr lang="en-US" sz="2800" b="1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Γεωθερμικό σύστημα σε συνδυασμό με αντλίες θερμότητας για θέρμανση &amp; ψύξη. Κάθετες ή οριζόντιες σωληνώσεις για εκμετάλλευση της σταθερότερης θερμοκρασίας του εδάφους (χρήση αβαθούς γεωθερμίας).</a:t>
            </a:r>
            <a:endParaRPr lang="en-US" sz="28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10 - Εικόνα">
            <a:extLst>
              <a:ext uri="{FF2B5EF4-FFF2-40B4-BE49-F238E27FC236}">
                <a16:creationId xmlns:a16="http://schemas.microsoft.com/office/drawing/2014/main" id="{EABD8EB9-9855-4BDA-8325-D74DA4619FB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91000"/>
            <a:ext cx="2714009" cy="250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4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Δεν απαιτείται μεγάλος υπαίθριος χώρος για την εγκατάσταση σωληνώσεων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Αίθουσες πολλαπλών χρήσεων, γυμναστήρια και βιβλιοθήκες είναι κατάλληλοι χώροι για θέρμανση &amp; ψύξη με αντλίες θερμότητας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Επίτευξη υψηλών βαθμών απόδοσης και μείωση κατανάλωσης ηλεκτρισμού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Χρήση ηλεκτρικής ενέργειας για συνδυασμό με Φ/Β συστήματα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Υψηλό κόστος λόγω των υπόγειων σωληνώσεων</a:t>
            </a:r>
          </a:p>
          <a:p>
            <a:r>
              <a:rPr lang="el-GR" sz="2400" u="sng" dirty="0"/>
              <a:t>Εκτιμώμενη Εξοικονόμηση Ενέργειας:  </a:t>
            </a:r>
            <a:r>
              <a:rPr lang="en-US" sz="2400" dirty="0"/>
              <a:t>25% </a:t>
            </a:r>
            <a:r>
              <a:rPr lang="el-GR" sz="2400" dirty="0"/>
              <a:t>μείωση κατανάλωσης σε σύγκριση με απλές αντλίες θερμότητας</a:t>
            </a:r>
          </a:p>
        </p:txBody>
      </p:sp>
    </p:spTree>
    <p:extLst>
      <p:ext uri="{BB962C8B-B14F-4D97-AF65-F5344CB8AC3E}">
        <p14:creationId xmlns:p14="http://schemas.microsoft.com/office/powerpoint/2010/main" val="224636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#5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n-US" sz="2800" b="1" dirty="0"/>
              <a:t>BEMS (Building energy management system</a:t>
            </a:r>
            <a:r>
              <a:rPr lang="en-GB" sz="2800" b="1" dirty="0"/>
              <a:t>s</a:t>
            </a:r>
            <a:r>
              <a:rPr lang="en-US" sz="2800" b="1" dirty="0"/>
              <a:t>)</a:t>
            </a:r>
            <a:r>
              <a:rPr lang="el-GR" sz="2800" b="1" dirty="0"/>
              <a:t> -  Συστήματα ενεργειακής διαχείρισης κτιρίων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Ένα σύστημα διαχείρισης που επιτρέπει την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παρακολούθηση και τον έλεγχο όλων των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συνθηκών και συστημάτων των κτιρίων </a:t>
            </a:r>
            <a:r>
              <a:rPr lang="en-US" sz="2400" dirty="0"/>
              <a:t>(</a:t>
            </a:r>
            <a:r>
              <a:rPr lang="el-GR" sz="2400" dirty="0"/>
              <a:t>θέρμανση,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ψύξη, αερισμός, φωτισμός</a:t>
            </a:r>
            <a:r>
              <a:rPr lang="en-US" sz="2400" dirty="0"/>
              <a:t>)</a:t>
            </a:r>
            <a:r>
              <a:rPr lang="el-GR" sz="2400" dirty="0"/>
              <a:t> με χρήση αισθητήρων </a:t>
            </a:r>
          </a:p>
          <a:p>
            <a:pPr marL="87313" lvl="0" indent="15875" algn="just">
              <a:buNone/>
              <a:defRPr sz="1800"/>
            </a:pPr>
            <a:r>
              <a:rPr lang="el-GR" sz="2400" dirty="0"/>
              <a:t>και </a:t>
            </a:r>
            <a:r>
              <a:rPr lang="el-GR" sz="2400" dirty="0" err="1"/>
              <a:t>ενεργοποιητών</a:t>
            </a:r>
            <a:r>
              <a:rPr lang="el-GR" sz="2400" dirty="0"/>
              <a:t> (</a:t>
            </a:r>
            <a:r>
              <a:rPr lang="en-US" sz="2400" dirty="0"/>
              <a:t>sensors &amp; actuators)</a:t>
            </a:r>
            <a:r>
              <a:rPr lang="el-GR" sz="2400" dirty="0"/>
              <a:t>. </a:t>
            </a:r>
            <a:endParaRPr lang="en-US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8 - Εικόνα">
            <a:extLst>
              <a:ext uri="{FF2B5EF4-FFF2-40B4-BE49-F238E27FC236}">
                <a16:creationId xmlns:a16="http://schemas.microsoft.com/office/drawing/2014/main" id="{2CA4DC13-F25C-4D57-9830-447C0945F37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8329" y="3743207"/>
            <a:ext cx="5157400" cy="25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57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#5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Χρήσιμο για μεγάλα κτίρια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Έλεγχος θέρμανσης και φωτισμού σε χώρους που δε χρησιμοποιούνται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Επίτευξη θερμικής άνεσης ανά αίθουσα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Εξοικονόμηση ενέργειας  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Εύκολη αναγνώριση για το που μπορεί να γίνει εξοικονόμηση ενέργειας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Απαιτεί εξειδικευμένο προσωπικό να χειρίζεται/παρακολουθεί το σύστημα</a:t>
            </a:r>
          </a:p>
          <a:p>
            <a:r>
              <a:rPr lang="el-GR" sz="2400" u="sng" dirty="0"/>
              <a:t>Εκτιμώμενη Εξοικονόμηση Ενέργειας </a:t>
            </a:r>
            <a:r>
              <a:rPr lang="en-US" sz="2400" dirty="0"/>
              <a:t>: 15-20 %</a:t>
            </a:r>
            <a:endParaRPr lang="el-GR" sz="2400" dirty="0"/>
          </a:p>
          <a:p>
            <a:r>
              <a:rPr lang="el-GR" sz="2400" u="sng" dirty="0"/>
              <a:t>Ενδεικτικό κόστος </a:t>
            </a:r>
            <a:r>
              <a:rPr lang="en-US" sz="2400" dirty="0"/>
              <a:t>: 25 – 75 € / m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l-GR" sz="2400" dirty="0"/>
              <a:t>ανάλογα του επιπέδου αυτοματισμού που θέλουμε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72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Έξυπνα Παράθυρα - </a:t>
            </a:r>
            <a:r>
              <a:rPr lang="en-US" sz="2800" b="1" dirty="0"/>
              <a:t>Electrochromic Windows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Υαλοπίνακες με δυνατότητα αλλαγής της φωτεινής διαπερατότητάς τους, είτε αυτόματα είτε χειροκίνητα με σκοπό τη βελτίωση των εσωτερικών οπτικών συνθηκών και θερμικής άνεσης</a:t>
            </a:r>
            <a:endParaRPr lang="en-US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Picture 2" descr="C:\Users\Administrator\Desktop\2.jpg">
            <a:extLst>
              <a:ext uri="{FF2B5EF4-FFF2-40B4-BE49-F238E27FC236}">
                <a16:creationId xmlns:a16="http://schemas.microsoft.com/office/drawing/2014/main" id="{CDA6F93E-C498-4CA3-8E1A-7B53ED3D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9575" y="4517450"/>
            <a:ext cx="4458525" cy="222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69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11" name="Picture 3" descr="C:\Users\Administrator\Desktop\Sage_Chabot_tinted.bmp-1024x620.jpg">
            <a:extLst>
              <a:ext uri="{FF2B5EF4-FFF2-40B4-BE49-F238E27FC236}">
                <a16:creationId xmlns:a16="http://schemas.microsoft.com/office/drawing/2014/main" id="{60A8719F-5376-45B7-8577-ADC6927F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738" y="2085885"/>
            <a:ext cx="7881687" cy="4772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87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#6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Βελτίωση οπτικών συνθηκών σε αίθουσες  - συνήθως μεγάλα και πολλά ανοίγματα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Μείωση ψυκτικού φορτίου τις θερμές περιόδους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/>
              <a:t>Βελτίωση θερμικής άνεσης – αποφυγή υψηλών θερμοκρασιών σε αίθουσες / γραφεία χωρίς κλιματισμό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 lvl="0">
              <a:buFont typeface="Wingdings" pitchFamily="2" charset="2"/>
              <a:buChar char="q"/>
            </a:pPr>
            <a:r>
              <a:rPr lang="el-GR" sz="2400" dirty="0"/>
              <a:t> Αύξηση χρήσης τεχνητού φωτισμού και κατανάλωσης ηλεκτρισμού</a:t>
            </a:r>
            <a:endParaRPr lang="en-US" sz="2400" dirty="0"/>
          </a:p>
          <a:p>
            <a:pPr lvl="0">
              <a:buNone/>
            </a:pPr>
            <a:endParaRPr lang="el-GR" sz="2400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l-GR" sz="2400" dirty="0"/>
              <a:t>500 – 1000 € / 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005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#7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Συσκευές μέτρησης και παρακολούθησης  συγκέντρωσης </a:t>
            </a:r>
            <a:r>
              <a:rPr lang="en-US" sz="2800" b="1" dirty="0"/>
              <a:t>CO2 </a:t>
            </a:r>
            <a:r>
              <a:rPr lang="el-GR" sz="2800" b="1" dirty="0"/>
              <a:t>και υγρασίας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</a:t>
            </a:r>
          </a:p>
          <a:p>
            <a:pPr lvl="0">
              <a:defRPr sz="1800"/>
            </a:pPr>
            <a:r>
              <a:rPr lang="el-GR" sz="2200" dirty="0"/>
              <a:t>Συσκευές που μετράνε τη συγκέντρωση διοξειδίου του άνθρακα και ειδοποιούν όταν ξεπεραστούν τα ανάλογα όρια. Εφαρμογή σε αίθουσες και γραφεία ώστε να αερίζεται επαρκώς ο χώρος.</a:t>
            </a:r>
            <a:endParaRPr lang="el-GR" sz="2400" dirty="0"/>
          </a:p>
          <a:p>
            <a:pPr>
              <a:buNone/>
            </a:pPr>
            <a:endParaRPr lang="el-GR" sz="28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9 - Εικόνα">
            <a:extLst>
              <a:ext uri="{FF2B5EF4-FFF2-40B4-BE49-F238E27FC236}">
                <a16:creationId xmlns:a16="http://schemas.microsoft.com/office/drawing/2014/main" id="{563C037B-660A-4B1D-BA9F-17DBBA3BFC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0783" y="4468275"/>
            <a:ext cx="3695700" cy="23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0 - Εικόνα">
            <a:extLst>
              <a:ext uri="{FF2B5EF4-FFF2-40B4-BE49-F238E27FC236}">
                <a16:creationId xmlns:a16="http://schemas.microsoft.com/office/drawing/2014/main" id="{2E4E8673-2DAB-434B-9775-9DF44EC16C7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4551" y="4468275"/>
            <a:ext cx="2334860" cy="21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22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#7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Αποφυγή απωλειών θερμότητας - άνοιγμα παραθύρων μόνο όταν είναι απαραίτητο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Διασφάλιση ποιότητας εσωτερικού αέρα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Πιο υγιείς συνθήκες, αποτροπή μετάδοσης ασθενειών, άνεση και παραγωγικότητα αποφυγή συνθηκών υπνηλίας.</a:t>
            </a:r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r>
              <a:rPr lang="el-GR" sz="2400" u="sng" dirty="0"/>
              <a:t>Εκτιμώμενη Εξοικονόμηση Ενέργειας </a:t>
            </a:r>
            <a:r>
              <a:rPr lang="en-US" sz="2400" dirty="0"/>
              <a:t>: </a:t>
            </a:r>
            <a:r>
              <a:rPr lang="en-US" sz="2800" dirty="0"/>
              <a:t>5-10% </a:t>
            </a:r>
            <a:r>
              <a:rPr lang="el-GR" sz="2800" dirty="0"/>
              <a:t>μείωση ενέργειας για θέρμανση</a:t>
            </a:r>
            <a:endParaRPr lang="el-GR" sz="2400" dirty="0"/>
          </a:p>
          <a:p>
            <a:endParaRPr lang="el-GR" sz="2400" u="sng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n-US" sz="2800" dirty="0"/>
              <a:t>100-150 € / </a:t>
            </a:r>
            <a:r>
              <a:rPr lang="el-GR" sz="2800" dirty="0"/>
              <a:t>συσκευή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7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6C1557-E876-4553-9D7D-AD342248CEF6}"/>
              </a:ext>
            </a:extLst>
          </p:cNvPr>
          <p:cNvSpPr/>
          <p:nvPr/>
        </p:nvSpPr>
        <p:spPr>
          <a:xfrm>
            <a:off x="1905000" y="3059668"/>
            <a:ext cx="85915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Ευχαριστώ για την προσοχή σας</a:t>
            </a:r>
            <a:r>
              <a:rPr lang="en-US" sz="3600" dirty="0"/>
              <a:t>!</a:t>
            </a:r>
            <a:endParaRPr lang="el-GR" sz="3600" dirty="0"/>
          </a:p>
          <a:p>
            <a:endParaRPr lang="el-GR" sz="3600" dirty="0"/>
          </a:p>
          <a:p>
            <a:pPr algn="ctr">
              <a:buNone/>
            </a:pPr>
            <a:r>
              <a:rPr lang="el-GR" sz="2400" dirty="0"/>
              <a:t>Φιλιππίδης Παύλος – Φυσικός </a:t>
            </a:r>
            <a:r>
              <a:rPr lang="en-GB" sz="2400" dirty="0"/>
              <a:t>MSc</a:t>
            </a:r>
            <a:endParaRPr lang="el-GR" sz="2400" dirty="0"/>
          </a:p>
          <a:p>
            <a:pPr algn="ctr">
              <a:buNone/>
            </a:pPr>
            <a:r>
              <a:rPr lang="en-US" sz="2400" dirty="0"/>
              <a:t>Email:</a:t>
            </a:r>
            <a:r>
              <a:rPr lang="el-GR" sz="2400" dirty="0"/>
              <a:t> </a:t>
            </a:r>
            <a:r>
              <a:rPr lang="en-GB" sz="2400" dirty="0"/>
              <a:t>p.filippidis@lp.gr</a:t>
            </a:r>
            <a:endParaRPr lang="en-US" sz="2400" dirty="0"/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0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ΤΥΠΙΚΕΣ ΠΑΡΕΜΒΑΣΕΙΣ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5209409" cy="125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AutoNum type="arabicPeriod"/>
              <a:tabLst/>
              <a:defRPr/>
            </a:pPr>
            <a:r>
              <a:rPr kumimoji="0" lang="el-GR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Κέλυφος</a:t>
            </a: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Θερμομόνωση κελύφους &amp;  αντικατάσταση παλαιών  κουφωμάτων με νέα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5A61BDE-9A17-4D23-A58A-2F9F4744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1412" y="2496447"/>
            <a:ext cx="2240568" cy="155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85C0253-4C8B-4D80-B26C-CB105AC4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8281" y="2602873"/>
            <a:ext cx="2389646" cy="16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A7A891F-61D8-4AC5-82C2-0F092B93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5936" y="4276390"/>
            <a:ext cx="2086314" cy="14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55">
            <a:extLst>
              <a:ext uri="{FF2B5EF4-FFF2-40B4-BE49-F238E27FC236}">
                <a16:creationId xmlns:a16="http://schemas.microsoft.com/office/drawing/2014/main" id="{E64CA39C-7D16-490B-B1C8-D1C75DB62E97}"/>
              </a:ext>
            </a:extLst>
          </p:cNvPr>
          <p:cNvSpPr txBox="1">
            <a:spLocks/>
          </p:cNvSpPr>
          <p:nvPr/>
        </p:nvSpPr>
        <p:spPr>
          <a:xfrm>
            <a:off x="273373" y="4162267"/>
            <a:ext cx="4966157" cy="134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AutoNum type="arabicPeriod" startAt="2"/>
              <a:tabLst/>
              <a:defRPr/>
            </a:pPr>
            <a:r>
              <a:rPr lang="el-GR" sz="2200" b="1" dirty="0"/>
              <a:t>Φωτισμός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Αντικατάσταση φωτιστικών</a:t>
            </a:r>
            <a:r>
              <a:rPr lang="el-GR" sz="2200" dirty="0"/>
              <a:t> με </a:t>
            </a:r>
            <a:r>
              <a:rPr lang="en-US" sz="2200" dirty="0"/>
              <a:t>LED</a:t>
            </a:r>
            <a:endParaRPr kumimoji="0" lang="el-GR" sz="220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55">
            <a:extLst>
              <a:ext uri="{FF2B5EF4-FFF2-40B4-BE49-F238E27FC236}">
                <a16:creationId xmlns:a16="http://schemas.microsoft.com/office/drawing/2014/main" id="{414819A5-D618-4955-BBE0-3F30EC3E953D}"/>
              </a:ext>
            </a:extLst>
          </p:cNvPr>
          <p:cNvSpPr txBox="1">
            <a:spLocks/>
          </p:cNvSpPr>
          <p:nvPr/>
        </p:nvSpPr>
        <p:spPr>
          <a:xfrm>
            <a:off x="273373" y="5504011"/>
            <a:ext cx="5955977" cy="134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Θέρμανση / Ψύξη</a:t>
            </a:r>
          </a:p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l-GR" sz="22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Αντικατάσταση παλαιών λεβήτων και κλιματιστικών με νέα ή με αντλίες θερμότητας </a:t>
            </a:r>
          </a:p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l-GR" sz="240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C04D54C-08A3-4379-97CC-214E8493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6444" y="5252701"/>
            <a:ext cx="2240568" cy="132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7D60361-DACC-4689-9D15-9051670D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1206" y="4897263"/>
            <a:ext cx="2449806" cy="1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68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#1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lang="el-GR" sz="2800" b="1" dirty="0"/>
              <a:t>Μηχανικός αερισμός με ανάκτηση θερμότητας</a:t>
            </a:r>
            <a:endParaRPr lang="en-US" sz="2800" b="1" dirty="0"/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r>
              <a:rPr lang="el-GR" sz="2400" dirty="0"/>
              <a:t>Σύστημα μηχανικού αερισμού ενσωματωμένο </a:t>
            </a:r>
          </a:p>
          <a:p>
            <a:r>
              <a:rPr lang="el-GR" sz="2400" dirty="0"/>
              <a:t>στο πλαίσιο των ανοιγμάτων με ανάκτηση </a:t>
            </a:r>
          </a:p>
          <a:p>
            <a:r>
              <a:rPr lang="el-GR" sz="2400" dirty="0"/>
              <a:t>θερμότητας. Ο εισερχόμενος υγρός αέρας </a:t>
            </a:r>
          </a:p>
          <a:p>
            <a:r>
              <a:rPr lang="el-GR" sz="2400" dirty="0"/>
              <a:t>θερμαίνεται από τον εξερχόμενο σε ειδικό </a:t>
            </a:r>
          </a:p>
          <a:p>
            <a:r>
              <a:rPr lang="el-GR" sz="2400" dirty="0" err="1"/>
              <a:t>εναλλάκτη</a:t>
            </a:r>
            <a:r>
              <a:rPr lang="el-GR" sz="2400" dirty="0"/>
              <a:t> θερμότητας.</a:t>
            </a:r>
          </a:p>
        </p:txBody>
      </p:sp>
      <p:pic>
        <p:nvPicPr>
          <p:cNvPr id="18" name="8 - Εικόνα">
            <a:extLst>
              <a:ext uri="{FF2B5EF4-FFF2-40B4-BE49-F238E27FC236}">
                <a16:creationId xmlns:a16="http://schemas.microsoft.com/office/drawing/2014/main" id="{6E861A2B-FBA8-4F98-B010-09DFC53C0DB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43206"/>
            <a:ext cx="2740513" cy="263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E778F40-3F6B-46DC-9B98-475ABF0E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5814" y="2507223"/>
            <a:ext cx="2873861" cy="29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458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#1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85000" lnSpcReduction="1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Εξασφάλιση σωστής ποσότητας υγρού αέρα (επιθυμητά επίπεδα υγρασίας) σε μια αίθουσα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Βελτίωση της άνεσης, υγείας και διάθεσης των εργαζομένων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Με το σύστημα ανάκτησης θερμότητας ελαχιστοποιούνται οι απώλειες θερμότητας λόγω αερισμού</a:t>
            </a:r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Αντικατάσταση όλων των κουφωμάτων για επίτευξη επιθυμητών παροχών αέρα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Υψηλό κόστος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Τα παράθυρα θα πρέπει να παραμένουν κλειστά με όποια δυσκολία στην εφαρμογή αυτό συνεπάγεται</a:t>
            </a:r>
            <a:endParaRPr lang="en-US" sz="2400" dirty="0"/>
          </a:p>
          <a:p>
            <a:endParaRPr lang="el-GR" sz="2400" u="sng" dirty="0"/>
          </a:p>
          <a:p>
            <a:r>
              <a:rPr lang="el-GR" sz="2400" u="sng" dirty="0"/>
              <a:t>Εκτιμώμενη Εξοικονόμηση Ενέργειας:</a:t>
            </a:r>
          </a:p>
          <a:p>
            <a:r>
              <a:rPr lang="en-US" sz="2400" dirty="0"/>
              <a:t>20%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-</a:t>
            </a:r>
            <a:r>
              <a:rPr lang="el-GR" sz="2400" dirty="0"/>
              <a:t>25</a:t>
            </a:r>
            <a:r>
              <a:rPr lang="en-US" sz="2400" dirty="0"/>
              <a:t>% </a:t>
            </a:r>
            <a:r>
              <a:rPr lang="el-GR" sz="2400" dirty="0"/>
              <a:t>μείωση στην κατανάλωση ενέργειας για θέρμανση</a:t>
            </a:r>
          </a:p>
          <a:p>
            <a:endParaRPr lang="el-GR" sz="2400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2.000</a:t>
            </a:r>
            <a:r>
              <a:rPr lang="el-GR" sz="2400" dirty="0"/>
              <a:t> € για μια αίθουσα (περίπου 40τμ)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6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/>
              <a:t>Φωτισμός με αισθητήρες φωτός και παρουσίας</a:t>
            </a:r>
            <a:endParaRPr lang="en-US" sz="2800" b="1" dirty="0"/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92075" indent="15875">
              <a:buNone/>
            </a:pPr>
            <a:r>
              <a:rPr lang="el-GR" sz="2400" dirty="0"/>
              <a:t>Αυτοματοποιημένος έλεγχος του φωτισμού με δύο ειδή αισθητήρων σε συνδυασμό με φωτιστικά και λαμπτήρες τύπου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Αισθητήρες φωτός  (φυσικού φωτισμού) για αίθουσες και γραφεία  </a:t>
            </a:r>
          </a:p>
          <a:p>
            <a:pPr>
              <a:buNone/>
            </a:pPr>
            <a:r>
              <a:rPr lang="el-GR" sz="2400" dirty="0"/>
              <a:t>      -  αυτόματη ρύθμιση της έντασης του φωτισμού (</a:t>
            </a:r>
            <a:r>
              <a:rPr lang="en-US" sz="2400" dirty="0"/>
              <a:t>dimming)</a:t>
            </a:r>
            <a:endParaRPr lang="el-GR" sz="2400" dirty="0"/>
          </a:p>
          <a:p>
            <a:pPr>
              <a:buNone/>
            </a:pPr>
            <a:r>
              <a:rPr lang="el-GR" sz="2400" dirty="0"/>
              <a:t>      -  αυτόματη σβέση ή </a:t>
            </a:r>
            <a:r>
              <a:rPr lang="el-GR" sz="2400" dirty="0" err="1"/>
              <a:t>έναυση</a:t>
            </a:r>
            <a:r>
              <a:rPr lang="el-GR" sz="2400" dirty="0"/>
              <a:t> ομάδων φωτιστικών ανάλογα με τη θέση στο χώρο.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Αισθητήρες παρουσίας ή κίνησης σε χώρους όπως διάδρομοι, αποδυτήρια, τουαλέτες ή άλλοι κοινόχρηστοι χώροι που δε χρησιμοποιούνται για μεγάλα χρονικά διαστήματα.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93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400" dirty="0"/>
              <a:t>.</a:t>
            </a:r>
            <a:endParaRPr lang="en-US" sz="2400" dirty="0"/>
          </a:p>
        </p:txBody>
      </p:sp>
      <p:pic>
        <p:nvPicPr>
          <p:cNvPr id="8" name="10 - Εικόνα">
            <a:extLst>
              <a:ext uri="{FF2B5EF4-FFF2-40B4-BE49-F238E27FC236}">
                <a16:creationId xmlns:a16="http://schemas.microsoft.com/office/drawing/2014/main" id="{7672EB7A-58F8-4D47-B7DC-526B302F705E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71" y="2314605"/>
            <a:ext cx="8724275" cy="24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1 - Εικόνα">
            <a:extLst>
              <a:ext uri="{FF2B5EF4-FFF2-40B4-BE49-F238E27FC236}">
                <a16:creationId xmlns:a16="http://schemas.microsoft.com/office/drawing/2014/main" id="{76241329-48AD-4626-89B7-4F0708769751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4631" y="3994190"/>
            <a:ext cx="7856407" cy="28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#2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20000"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Εκμετάλλευση του φυσικού φωτισμού – Μεγάλα ανοίγματα &amp; πρωινές ώρες λειτουργίας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Διασφάλιση σωστής στάθμης φωτισμού στο ύψος εργασίας για τις αίθουσες και τα γραφεία [300-500 </a:t>
            </a:r>
            <a:r>
              <a:rPr lang="en-US" sz="2400" dirty="0"/>
              <a:t>lx]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Βέλτιστες οπτικές συνθήκες αυτόματα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Εξοικονόμηση ηλεκτρικής ενέργειας</a:t>
            </a:r>
            <a:endParaRPr lang="en-US" sz="2400" dirty="0"/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Η σωστή λειτουργία εξαρτάται από τη σωστή τοποθέτηση και ρύθμιση των αισθητήρων και του ελέγχου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l-GR" sz="2400" dirty="0"/>
              <a:t>  Διαφορετικές ρυθμίσεις σε κάθε χώρο 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 Κόστος</a:t>
            </a:r>
            <a:endParaRPr lang="en-US" sz="2400" dirty="0"/>
          </a:p>
          <a:p>
            <a:r>
              <a:rPr lang="el-GR" sz="2400" b="1" u="sng" dirty="0"/>
              <a:t>Εκτιμώμενη Εξοικονόμηση Ενέργειας: </a:t>
            </a:r>
            <a:r>
              <a:rPr lang="el-GR" sz="2400" b="1" dirty="0"/>
              <a:t> </a:t>
            </a:r>
            <a:r>
              <a:rPr lang="el-GR" sz="2400" dirty="0"/>
              <a:t>έως και </a:t>
            </a:r>
            <a:r>
              <a:rPr lang="en-US" sz="2400" dirty="0"/>
              <a:t> 40% </a:t>
            </a:r>
            <a:r>
              <a:rPr lang="el-GR" sz="2400" dirty="0"/>
              <a:t>μείωση στην κατανάλωση ηλεκτρισμού για φωτισμό</a:t>
            </a:r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l-GR" sz="2800" dirty="0"/>
              <a:t>150 – 200 € / αίθουσα (μόνο οι αισθητήρες)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5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3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73373" y="2602873"/>
            <a:ext cx="11802356" cy="400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buNone/>
              <a:defRPr sz="1800"/>
            </a:pPr>
            <a:r>
              <a:rPr lang="el-GR" sz="2800" b="1" dirty="0" err="1"/>
              <a:t>Φωτοβολταϊκά</a:t>
            </a:r>
            <a:r>
              <a:rPr lang="el-GR" sz="2800" b="1" dirty="0"/>
              <a:t> Συστήματα με Εικονικό Συμψηφισμό – </a:t>
            </a:r>
            <a:r>
              <a:rPr lang="en-GB" sz="2800" b="1" dirty="0"/>
              <a:t> </a:t>
            </a:r>
            <a:r>
              <a:rPr lang="el-GR" sz="2800" b="1" dirty="0" err="1"/>
              <a:t>Virtual</a:t>
            </a:r>
            <a:r>
              <a:rPr lang="el-GR" sz="2800" b="1" dirty="0"/>
              <a:t> </a:t>
            </a:r>
            <a:r>
              <a:rPr lang="el-GR" sz="2800" b="1" dirty="0" err="1"/>
              <a:t>Net</a:t>
            </a:r>
            <a:r>
              <a:rPr lang="el-GR" sz="2800" b="1" dirty="0"/>
              <a:t> </a:t>
            </a:r>
            <a:r>
              <a:rPr lang="el-GR" sz="2800" b="1" dirty="0" err="1"/>
              <a:t>Metering</a:t>
            </a:r>
            <a:r>
              <a:rPr lang="el-GR" sz="2800" b="1" dirty="0"/>
              <a:t> </a:t>
            </a:r>
          </a:p>
          <a:p>
            <a:pPr lvl="0">
              <a:buNone/>
              <a:defRPr sz="1800"/>
            </a:pPr>
            <a:endParaRPr lang="el-GR" sz="2200" u="sng" dirty="0"/>
          </a:p>
          <a:p>
            <a:pPr lvl="0">
              <a:buNone/>
              <a:defRPr sz="1800"/>
            </a:pPr>
            <a:r>
              <a:rPr lang="el-GR" sz="2200" u="sng" dirty="0"/>
              <a:t>Περιγραφή:</a:t>
            </a:r>
            <a:endParaRPr lang="en-US" sz="2200" u="sng" dirty="0"/>
          </a:p>
          <a:p>
            <a:pPr marL="87313" lvl="0" indent="15875" algn="just">
              <a:buNone/>
              <a:defRPr sz="1800"/>
            </a:pPr>
            <a:r>
              <a:rPr lang="el-GR" sz="2400" dirty="0"/>
              <a:t>Παραγωγή ηλεκτρικής ενέργειας με Φ/Β σύστημα</a:t>
            </a:r>
            <a:r>
              <a:rPr lang="en-US" sz="2400" dirty="0"/>
              <a:t> </a:t>
            </a:r>
            <a:r>
              <a:rPr lang="el-GR" sz="2400" dirty="0"/>
              <a:t>στις οροφές των σχολείων μέσω </a:t>
            </a:r>
            <a:r>
              <a:rPr lang="en-US" sz="2400" dirty="0"/>
              <a:t>virtual net-metering </a:t>
            </a:r>
            <a:r>
              <a:rPr lang="el-GR" sz="2400" dirty="0"/>
              <a:t>για κάλυψη και άλλων καταναλώσεων του ίδιου δήμου όπως άλλα κτήρια, εγκαταστάσεις, </a:t>
            </a:r>
            <a:r>
              <a:rPr lang="el-GR" sz="2400" dirty="0" err="1"/>
              <a:t>οδοφωτισμός</a:t>
            </a:r>
            <a:r>
              <a:rPr lang="el-GR" sz="2400" dirty="0"/>
              <a:t> κλπ.</a:t>
            </a:r>
            <a:endParaRPr lang="en-GB" sz="2400" dirty="0"/>
          </a:p>
          <a:p>
            <a:pPr marL="87313" lvl="0" indent="15875" algn="just">
              <a:buNone/>
              <a:defRPr sz="1800"/>
            </a:pPr>
            <a:endParaRPr lang="en-US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45FD3A-F2B2-4A54-AAC6-61CA989F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3320" y="4927879"/>
            <a:ext cx="5765359" cy="181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43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9DAB6E-2C1C-43AE-83CD-3CCF4A234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80" y="-3066"/>
            <a:ext cx="3573749" cy="2226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75DC2-5869-42F3-938B-C14CF63E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87"/>
            <a:ext cx="3395766" cy="2395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FD0E8-491B-48F1-B5C0-66A8DA60D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66" y="111287"/>
            <a:ext cx="1877731" cy="1341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3501-7A3A-4118-BCB7-3B34E839BFEE}"/>
              </a:ext>
            </a:extLst>
          </p:cNvPr>
          <p:cNvSpPr txBox="1"/>
          <p:nvPr/>
        </p:nvSpPr>
        <p:spPr>
          <a:xfrm>
            <a:off x="3361569" y="1630839"/>
            <a:ext cx="4296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ΚΑΙΝΟΤΟΜΟΣ ΠΡΟΤΑΣΗ  #</a:t>
            </a:r>
            <a:r>
              <a:rPr lang="en-GB" sz="2400" b="1" dirty="0"/>
              <a:t>3</a:t>
            </a:r>
            <a:endParaRPr lang="en-CY" sz="2400" b="1" dirty="0"/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36E8BE9E-5E7D-48F7-8A2E-83B9443B7D6B}"/>
              </a:ext>
            </a:extLst>
          </p:cNvPr>
          <p:cNvSpPr txBox="1">
            <a:spLocks/>
          </p:cNvSpPr>
          <p:nvPr/>
        </p:nvSpPr>
        <p:spPr>
          <a:xfrm>
            <a:off x="209550" y="2507223"/>
            <a:ext cx="11866179" cy="410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buNone/>
            </a:pPr>
            <a:r>
              <a:rPr lang="el-GR" sz="2400" u="sng" dirty="0">
                <a:solidFill>
                  <a:srgbClr val="00B050"/>
                </a:solidFill>
              </a:rPr>
              <a:t>Πλεονεκτήματα</a:t>
            </a:r>
            <a:endParaRPr lang="en-US" sz="2400" u="sng" dirty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Αξιοποίηση μεγάλων &amp; ελεύθερων</a:t>
            </a:r>
            <a:r>
              <a:rPr lang="en-GB" sz="2400" dirty="0"/>
              <a:t> </a:t>
            </a:r>
            <a:r>
              <a:rPr lang="el-GR" sz="2400" dirty="0"/>
              <a:t>στεγών / ταρατσών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Η ετήσια παραγωγή είναι μεγαλύτερη από την κατανάλωση – πλεόνασμα για </a:t>
            </a:r>
            <a:r>
              <a:rPr lang="en-US" sz="2400" dirty="0"/>
              <a:t>virtual net metering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/>
              <a:t>Ελκυστικότερη επένδυση λόγω κάλυψης κι άλλων καταναλώσεων</a:t>
            </a:r>
            <a:endParaRPr lang="en-US" sz="2400" dirty="0"/>
          </a:p>
          <a:p>
            <a:pPr lvl="0">
              <a:buNone/>
            </a:pPr>
            <a:endParaRPr lang="el-GR" sz="2400" u="sng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el-GR" sz="2400" u="sng" dirty="0">
                <a:solidFill>
                  <a:srgbClr val="FF0000"/>
                </a:solidFill>
              </a:rPr>
              <a:t>Μειονεκτήματα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l-GR" sz="2400" dirty="0"/>
              <a:t>Ετεροχρονισμός παραγωγής και ζήτησης</a:t>
            </a:r>
            <a:endParaRPr lang="en-GB" sz="2400" dirty="0"/>
          </a:p>
          <a:p>
            <a:endParaRPr lang="el-GR" sz="2400" u="sng" dirty="0"/>
          </a:p>
          <a:p>
            <a:r>
              <a:rPr lang="el-GR" sz="2400" u="sng" dirty="0"/>
              <a:t>Ενδεικτικό Κόστος</a:t>
            </a:r>
            <a:r>
              <a:rPr lang="en-US" sz="2400" dirty="0"/>
              <a:t>: </a:t>
            </a:r>
            <a:r>
              <a:rPr lang="en-GB" sz="2400" dirty="0"/>
              <a:t>1500 € / kW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80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921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Anel Anel</dc:creator>
  <cp:lastModifiedBy>Pavlos  Filippidis</cp:lastModifiedBy>
  <cp:revision>29</cp:revision>
  <dcterms:created xsi:type="dcterms:W3CDTF">2020-11-18T10:06:36Z</dcterms:created>
  <dcterms:modified xsi:type="dcterms:W3CDTF">2021-04-09T06:16:07Z</dcterms:modified>
</cp:coreProperties>
</file>