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8" r:id="rId3"/>
    <p:sldId id="279" r:id="rId4"/>
    <p:sldId id="285" r:id="rId5"/>
    <p:sldId id="262" r:id="rId6"/>
    <p:sldId id="275" r:id="rId7"/>
    <p:sldId id="284" r:id="rId8"/>
    <p:sldId id="281" r:id="rId9"/>
    <p:sldId id="277" r:id="rId10"/>
    <p:sldId id="283" r:id="rId11"/>
    <p:sldId id="271" r:id="rId12"/>
  </p:sldIdLst>
  <p:sldSz cx="9144000" cy="6858000" type="screen4x3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B3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6660" autoAdjust="0"/>
  </p:normalViewPr>
  <p:slideViewPr>
    <p:cSldViewPr>
      <p:cViewPr varScale="1">
        <p:scale>
          <a:sx n="100" d="100"/>
          <a:sy n="100" d="100"/>
        </p:scale>
        <p:origin x="18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4008" y="-9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C2719-16E2-4B74-A192-43228000AFC4}" type="datetimeFigureOut">
              <a:rPr lang="el-GR" smtClean="0"/>
              <a:pPr/>
              <a:t>30/10/2020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49688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D48C4-8015-47D9-BD63-5F628F37601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/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>
            <a:extLst/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9" name="Rectangle 5">
            <a:extLst/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0822"/>
            <a:ext cx="5438775" cy="444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n-US" noProof="0"/>
              <a:t>Δεύτερου επιπέδου</a:t>
            </a:r>
          </a:p>
          <a:p>
            <a:pPr lvl="2"/>
            <a:r>
              <a:rPr lang="en-US" noProof="0"/>
              <a:t>Τρίτου επιπέδου</a:t>
            </a:r>
          </a:p>
          <a:p>
            <a:pPr lvl="3"/>
            <a:r>
              <a:rPr lang="en-US" noProof="0"/>
              <a:t>Τέταρτου επιπέδου</a:t>
            </a:r>
          </a:p>
          <a:p>
            <a:pPr lvl="4"/>
            <a:r>
              <a:rPr lang="en-US" noProof="0"/>
              <a:t>Πέμπτου επιπέδου</a:t>
            </a:r>
          </a:p>
        </p:txBody>
      </p:sp>
      <p:sp>
        <p:nvSpPr>
          <p:cNvPr id="82950" name="Rectangle 6">
            <a:extLst/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485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1" name="Rectangle 7">
            <a:extLst/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485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53AD3760-548A-4C43-ACE1-D127950D5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Θέση υποσέλιδου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Θέση αριθμού διαφάνειας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2217E-9B08-4243-96A0-4D5DEEFEC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Θέση υποσέλιδου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Θέση αριθμού διαφάνειας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8D9BE-86C2-4D02-B148-92B821FFE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Θέση υποσέλιδου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Θέση αριθμού διαφάνειας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F8324-4E6A-422F-9390-8A0BFD763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Θέση υποσέλιδου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Θέση αριθμού διαφάνειας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BA0C1-5ABC-4E3D-A2F8-F72BF73CB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Θέση υποσέλιδου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Θέση αριθμού διαφάνειας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15491-896B-4313-B3C4-82603A4DE3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Θέση υποσέλιδου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Θέση αριθμού διαφάνειας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58ED7-205D-481E-A1A6-F37A45D04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Θέση υποσέλιδου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Θέση αριθμού διαφάνειας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C774F-DBB6-4485-848A-20C3136F6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Θέση υποσέλιδου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Θέση αριθμού διαφάνειας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B0D43-A5CA-4B5F-86B4-2FA53F07F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Θέση υποσέλιδου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Θέση αριθμού διαφάνειας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1B752-026F-436F-8AA0-827610613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Θέση υποσέλιδου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Θέση αριθμού διαφάνειας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1BDD2-4C19-4459-BF02-CC4548C6D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Θέση υποσέλιδου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Θέση αριθμού διαφάνειας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03B74-5667-4AE4-B2FB-A005337FF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Θέση ημερομηνίας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Θέση υποσέλιδου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Θέση αριθμού διαφάνειας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10CBB06-7F7D-440D-989C-BBB943540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5.png"/><Relationship Id="rId7" Type="http://schemas.openxmlformats.org/officeDocument/2006/relationships/image" Target="../media/image11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hyperlink" Target="https://www.youtube.com/watch?v=o2DrvOMsZeY&amp;feature=youtu.be" TargetMode="External"/><Relationship Id="rId10" Type="http://schemas.openxmlformats.org/officeDocument/2006/relationships/image" Target="../media/image26.png"/><Relationship Id="rId4" Type="http://schemas.openxmlformats.org/officeDocument/2006/relationships/image" Target="../media/image13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l-GR" altLang="el-GR" smtClean="0"/>
          </a:p>
        </p:txBody>
      </p:sp>
      <p:sp>
        <p:nvSpPr>
          <p:cNvPr id="3" name="Υπότιτλος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79388" y="4652963"/>
            <a:ext cx="8785100" cy="1752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400" b="1" dirty="0" smtClean="0">
                <a:solidFill>
                  <a:prstClr val="black"/>
                </a:solidFill>
              </a:rPr>
              <a:t>4η ΣΥΝΑΝΤΗΣΗ </a:t>
            </a:r>
            <a:r>
              <a:rPr lang="el-GR" sz="2400" b="1" dirty="0">
                <a:solidFill>
                  <a:prstClr val="black"/>
                </a:solidFill>
              </a:rPr>
              <a:t>(</a:t>
            </a:r>
            <a:r>
              <a:rPr lang="el-GR" sz="2400" b="1" dirty="0" smtClean="0">
                <a:solidFill>
                  <a:prstClr val="black"/>
                </a:solidFill>
              </a:rPr>
              <a:t>Διαδικτυακά)</a:t>
            </a:r>
            <a:br>
              <a:rPr lang="el-GR" sz="2400" b="1" dirty="0" smtClean="0">
                <a:solidFill>
                  <a:prstClr val="black"/>
                </a:solidFill>
              </a:rPr>
            </a:br>
            <a:r>
              <a:rPr lang="el-GR" sz="2400" b="1" dirty="0" smtClean="0">
                <a:solidFill>
                  <a:prstClr val="black"/>
                </a:solidFill>
              </a:rPr>
              <a:t>2 </a:t>
            </a:r>
            <a:r>
              <a:rPr lang="el-GR" sz="2400" b="1" dirty="0">
                <a:solidFill>
                  <a:prstClr val="black"/>
                </a:solidFill>
              </a:rPr>
              <a:t>&amp; </a:t>
            </a:r>
            <a:r>
              <a:rPr lang="el-GR" sz="2400" b="1" dirty="0" smtClean="0">
                <a:solidFill>
                  <a:prstClr val="black"/>
                </a:solidFill>
              </a:rPr>
              <a:t>3 Νοεμβρίου 2020</a:t>
            </a:r>
            <a:endParaRPr lang="el-GR" sz="2400" b="1" dirty="0">
              <a:solidFill>
                <a:prstClr val="black"/>
              </a:solidFill>
            </a:endParaRPr>
          </a:p>
          <a:p>
            <a:pPr marR="45720" lvl="0" eaLnBrk="1" fontAlgn="auto" hangingPunct="1"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r>
              <a:rPr lang="el-GR" sz="2400" b="1" dirty="0" smtClean="0">
                <a:solidFill>
                  <a:prstClr val="black"/>
                </a:solidFill>
              </a:rPr>
              <a:t>Παρουσίαση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l-GR" sz="2400" b="1" dirty="0">
                <a:solidFill>
                  <a:prstClr val="black"/>
                </a:solidFill>
              </a:rPr>
              <a:t>Πορείας Έργου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l-GR" sz="2400" b="1" dirty="0">
                <a:solidFill>
                  <a:prstClr val="black"/>
                </a:solidFill>
              </a:rPr>
              <a:t>από την Περιφέρεια Κρήτης (Δ4)</a:t>
            </a:r>
          </a:p>
        </p:txBody>
      </p:sp>
      <p:pic>
        <p:nvPicPr>
          <p:cNvPr id="2052" name="Εικόνα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0"/>
            <a:ext cx="91440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15888"/>
            <a:ext cx="2052637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LOGO ANEL 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6261100"/>
            <a:ext cx="6794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MCIT_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6283325"/>
            <a:ext cx="4238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5" y="6421438"/>
            <a:ext cx="552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6283325"/>
            <a:ext cx="6096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6294438"/>
            <a:ext cx="600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6246813"/>
            <a:ext cx="5619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6380163"/>
            <a:ext cx="723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 descr="ÎÏÎ¿ÏÎ­Î»ÎµÏÎ¼Î± ÎµÎ¹ÎºÏÎ½Î±Ï Î³Î¹Î± ÏÎµÏÎ¹ÏÎ­ÏÎµÎ¹Î± ÎºÏÎ®ÏÎ·Ï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25" y="6161088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268" y="190410"/>
            <a:ext cx="1594188" cy="95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14588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Θέση περιεχομένου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5661025"/>
            <a:ext cx="8229600" cy="1196975"/>
          </a:xfrm>
        </p:spPr>
      </p:pic>
      <p:sp>
        <p:nvSpPr>
          <p:cNvPr id="5" name="4 - Ορθογώνιο"/>
          <p:cNvSpPr/>
          <p:nvPr/>
        </p:nvSpPr>
        <p:spPr>
          <a:xfrm>
            <a:off x="513520" y="1706563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l-GR" sz="2000" b="1" dirty="0" smtClean="0"/>
          </a:p>
          <a:p>
            <a:pPr marL="342900" lvl="1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sz="2000" b="1" dirty="0" smtClean="0"/>
              <a:t>Υπογραφή Σύμβασης με επαληθευτή</a:t>
            </a:r>
            <a:endParaRPr lang="en-GB" sz="2000" b="1" dirty="0" smtClean="0"/>
          </a:p>
          <a:p>
            <a:pPr marL="3429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000" dirty="0" smtClean="0"/>
          </a:p>
          <a:p>
            <a:pPr marL="3429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000" dirty="0"/>
          </a:p>
          <a:p>
            <a:pPr marL="342900" lvl="1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 smtClean="0"/>
          </a:p>
          <a:p>
            <a:pPr marL="342900" lvl="1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sz="2000" b="1" dirty="0" smtClean="0"/>
              <a:t>23/10/2020: Υποβολή 1</a:t>
            </a:r>
            <a:r>
              <a:rPr lang="el-GR" sz="2000" b="1" baseline="30000" dirty="0" smtClean="0"/>
              <a:t>ου</a:t>
            </a:r>
            <a:r>
              <a:rPr lang="el-GR" sz="2000" b="1" dirty="0" smtClean="0"/>
              <a:t> αιτήματος πιστοποίησης </a:t>
            </a:r>
            <a:r>
              <a:rPr lang="el-GR" sz="2000" b="1" dirty="0"/>
              <a:t>δαπανών </a:t>
            </a:r>
            <a:r>
              <a:rPr lang="el-GR" sz="2000" b="1" dirty="0" smtClean="0"/>
              <a:t>30.184,00 € (εν αναμονή πιστοποίησης)</a:t>
            </a:r>
            <a:endParaRPr lang="el-GR" sz="2000" b="1" dirty="0"/>
          </a:p>
        </p:txBody>
      </p:sp>
      <p:sp>
        <p:nvSpPr>
          <p:cNvPr id="4098" name="Τίτλος 1"/>
          <p:cNvSpPr>
            <a:spLocks noGrp="1"/>
          </p:cNvSpPr>
          <p:nvPr>
            <p:ph type="title"/>
          </p:nvPr>
        </p:nvSpPr>
        <p:spPr>
          <a:xfrm>
            <a:off x="2414588" y="97198"/>
            <a:ext cx="4929680" cy="1143000"/>
          </a:xfrm>
        </p:spPr>
        <p:txBody>
          <a:bodyPr/>
          <a:lstStyle/>
          <a:p>
            <a:pPr eaLnBrk="1" hangingPunct="1"/>
            <a:r>
              <a:rPr lang="el-GR" altLang="el-GR" sz="2000" b="1" dirty="0" smtClean="0"/>
              <a:t>ΟΙΚΟΝΟΜΙΚΗ ΔΙΑΧΕΙΡΙΣΗ </a:t>
            </a:r>
            <a:r>
              <a:rPr lang="en-GB" altLang="el-GR" sz="2000" b="1" dirty="0" smtClean="0"/>
              <a:t>STRATENERGY</a:t>
            </a:r>
            <a:endParaRPr lang="el-GR" altLang="el-GR" sz="2000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268" y="190410"/>
            <a:ext cx="1594188" cy="956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8860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Θέση περιεχομένου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5661025"/>
            <a:ext cx="8229600" cy="1196975"/>
          </a:xfrm>
        </p:spPr>
      </p:pic>
      <p:pic>
        <p:nvPicPr>
          <p:cNvPr id="7" name="Εικόνα 5"/>
          <p:cNvPicPr>
            <a:picLocks noChangeAspect="1"/>
          </p:cNvPicPr>
          <p:nvPr/>
        </p:nvPicPr>
        <p:blipFill>
          <a:blip r:embed="rId3" cstate="print"/>
          <a:srcRect r="48195"/>
          <a:stretch>
            <a:fillRect/>
          </a:stretch>
        </p:blipFill>
        <p:spPr bwMode="auto">
          <a:xfrm>
            <a:off x="3851920" y="1556792"/>
            <a:ext cx="1571635" cy="49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rcRect l="52237" t="3810" r="-407" b="-3810"/>
          <a:stretch>
            <a:fillRect/>
          </a:stretch>
        </p:blipFill>
        <p:spPr bwMode="auto">
          <a:xfrm>
            <a:off x="3995936" y="2060848"/>
            <a:ext cx="1351357" cy="44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"/>
          <p:cNvSpPr txBox="1"/>
          <p:nvPr/>
        </p:nvSpPr>
        <p:spPr>
          <a:xfrm>
            <a:off x="3203848" y="1196752"/>
            <a:ext cx="28083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/>
            <a:r>
              <a:rPr lang="el-GR" dirty="0" smtClean="0"/>
              <a:t>ΣΑΣ ΕΥΧΑΡΙΣΤΟΥΜΕ</a:t>
            </a:r>
            <a:endParaRPr lang="el-GR" dirty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414588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"/>
          <p:cNvSpPr txBox="1"/>
          <p:nvPr/>
        </p:nvSpPr>
        <p:spPr>
          <a:xfrm>
            <a:off x="755576" y="2795349"/>
            <a:ext cx="7416824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/>
            <a:r>
              <a:rPr lang="el-GR" sz="1600" dirty="0" smtClean="0"/>
              <a:t>Συντονιστής: Ελένη </a:t>
            </a:r>
            <a:r>
              <a:rPr lang="el-GR" sz="1600" dirty="0" err="1" smtClean="0"/>
              <a:t>Πλουμίδη</a:t>
            </a:r>
            <a:r>
              <a:rPr lang="el-GR" sz="1600" dirty="0" smtClean="0"/>
              <a:t>, Μηχ. </a:t>
            </a:r>
            <a:r>
              <a:rPr lang="el-GR" sz="1600" dirty="0" err="1" smtClean="0"/>
              <a:t>Μηχ</a:t>
            </a:r>
            <a:r>
              <a:rPr lang="el-GR" sz="1600" dirty="0" smtClean="0"/>
              <a:t>/κος</a:t>
            </a:r>
          </a:p>
          <a:p>
            <a:pPr marL="285750" indent="-285750"/>
            <a:endParaRPr lang="el-GR" sz="1600" dirty="0" smtClean="0"/>
          </a:p>
          <a:p>
            <a:pPr marL="285750" indent="-285750"/>
            <a:r>
              <a:rPr lang="el-GR" sz="1600" dirty="0" smtClean="0"/>
              <a:t>Ομάδα Εργασίας: Μανόλης </a:t>
            </a:r>
            <a:r>
              <a:rPr lang="el-GR" sz="1600" dirty="0" err="1" smtClean="0"/>
              <a:t>Φακουκάκης</a:t>
            </a:r>
            <a:r>
              <a:rPr lang="el-GR" sz="1600" dirty="0" smtClean="0"/>
              <a:t> Δ/</a:t>
            </a:r>
            <a:r>
              <a:rPr lang="el-GR" sz="1600" dirty="0" err="1" smtClean="0"/>
              <a:t>ντης</a:t>
            </a:r>
            <a:r>
              <a:rPr lang="el-GR" sz="1600" dirty="0" smtClean="0"/>
              <a:t> Δ.Τ.Ε.Π.Ε.Η.</a:t>
            </a:r>
          </a:p>
          <a:p>
            <a:pPr marL="285750" indent="-285750"/>
            <a:r>
              <a:rPr lang="el-GR" sz="1600" dirty="0" smtClean="0"/>
              <a:t>                                 Αθηνά </a:t>
            </a:r>
            <a:r>
              <a:rPr lang="el-GR" sz="1600" dirty="0" err="1" smtClean="0"/>
              <a:t>Κελέση</a:t>
            </a:r>
            <a:r>
              <a:rPr lang="el-GR" sz="1600" dirty="0" smtClean="0"/>
              <a:t>, Πολ. </a:t>
            </a:r>
            <a:r>
              <a:rPr lang="el-GR" sz="1600" dirty="0" err="1" smtClean="0"/>
              <a:t>Μηχ</a:t>
            </a:r>
            <a:r>
              <a:rPr lang="el-GR" sz="1600" dirty="0" smtClean="0"/>
              <a:t>/</a:t>
            </a:r>
            <a:r>
              <a:rPr lang="el-GR" sz="1600" dirty="0" err="1" smtClean="0"/>
              <a:t>κός</a:t>
            </a:r>
            <a:r>
              <a:rPr lang="el-GR" sz="1600" dirty="0" smtClean="0"/>
              <a:t> </a:t>
            </a:r>
          </a:p>
          <a:p>
            <a:pPr marL="285750" indent="-285750"/>
            <a:r>
              <a:rPr lang="el-GR" sz="1600" dirty="0" smtClean="0"/>
              <a:t>                                 Μανόλης </a:t>
            </a:r>
            <a:r>
              <a:rPr lang="el-GR" sz="1600" dirty="0" err="1" smtClean="0"/>
              <a:t>Σπιθάκης</a:t>
            </a:r>
            <a:r>
              <a:rPr lang="el-GR" sz="1600" dirty="0" smtClean="0"/>
              <a:t>, </a:t>
            </a:r>
            <a:r>
              <a:rPr lang="el-GR" sz="1600" dirty="0" err="1" smtClean="0"/>
              <a:t>Ηλ</a:t>
            </a:r>
            <a:r>
              <a:rPr lang="el-GR" sz="1600" dirty="0" smtClean="0"/>
              <a:t>. </a:t>
            </a:r>
            <a:r>
              <a:rPr lang="el-GR" sz="1600" dirty="0" err="1" smtClean="0"/>
              <a:t>Μηχ</a:t>
            </a:r>
            <a:r>
              <a:rPr lang="el-GR" sz="1600" dirty="0" smtClean="0"/>
              <a:t>/</a:t>
            </a:r>
            <a:r>
              <a:rPr lang="el-GR" sz="1600" dirty="0" err="1" smtClean="0"/>
              <a:t>κός</a:t>
            </a:r>
            <a:endParaRPr lang="el-GR" sz="1600" dirty="0" smtClean="0"/>
          </a:p>
          <a:p>
            <a:pPr marL="285750" indent="-285750"/>
            <a:r>
              <a:rPr lang="el-GR" sz="1600" dirty="0" smtClean="0"/>
              <a:t>                                 </a:t>
            </a:r>
            <a:r>
              <a:rPr lang="el-GR" sz="1600" dirty="0" smtClean="0"/>
              <a:t>Ελένη Τζαγκαράκη</a:t>
            </a:r>
            <a:r>
              <a:rPr lang="el-GR" sz="1600" dirty="0" smtClean="0"/>
              <a:t>, Αρχ. </a:t>
            </a:r>
            <a:r>
              <a:rPr lang="el-GR" sz="1600" dirty="0" err="1" smtClean="0"/>
              <a:t>Μηχ</a:t>
            </a:r>
            <a:r>
              <a:rPr lang="el-GR" sz="1600" dirty="0" smtClean="0"/>
              <a:t>/</a:t>
            </a:r>
            <a:r>
              <a:rPr lang="el-GR" sz="1600" dirty="0" err="1" smtClean="0"/>
              <a:t>κός</a:t>
            </a:r>
            <a:endParaRPr lang="el-GR" sz="1600" dirty="0" smtClean="0"/>
          </a:p>
          <a:p>
            <a:pPr marL="285750" indent="-285750"/>
            <a:r>
              <a:rPr lang="el-GR" sz="1600" dirty="0" smtClean="0"/>
              <a:t>                                 Γιούλη </a:t>
            </a:r>
            <a:r>
              <a:rPr lang="el-GR" sz="1600" dirty="0" err="1" smtClean="0"/>
              <a:t>Γιανναδάκη</a:t>
            </a:r>
            <a:r>
              <a:rPr lang="el-GR" sz="1600" dirty="0" smtClean="0"/>
              <a:t>, Οικονομολόγος</a:t>
            </a:r>
          </a:p>
          <a:p>
            <a:pPr marL="285750" indent="-285750"/>
            <a:endParaRPr lang="el-GR" sz="1600" dirty="0" smtClean="0"/>
          </a:p>
          <a:p>
            <a:pPr marL="285750" indent="-285750"/>
            <a:endParaRPr lang="el-GR" sz="1600" dirty="0" smtClean="0"/>
          </a:p>
          <a:p>
            <a:pPr marL="285750" indent="-285750"/>
            <a:r>
              <a:rPr lang="el-GR" sz="1600" dirty="0" smtClean="0"/>
              <a:t>Επιμέλεια παρουσίασης: ΕΞΕΛΙΞΙΣ</a:t>
            </a:r>
          </a:p>
          <a:p>
            <a:pPr marL="285750" indent="-285750"/>
            <a:endParaRPr lang="el-GR" sz="1600" dirty="0" smtClean="0"/>
          </a:p>
          <a:p>
            <a:pPr marL="285750" indent="-285750" algn="r"/>
            <a:r>
              <a:rPr lang="el-GR" sz="1600" dirty="0" smtClean="0"/>
              <a:t>ΥΛΟΠΟΙΗΣΗ: Δ.Τ.Ε.Π.Ε.Η.</a:t>
            </a:r>
          </a:p>
          <a:p>
            <a:pPr marL="285750" indent="-285750"/>
            <a:endParaRPr lang="el-GR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ctr"/>
            <a:endParaRPr lang="el-GR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ctr"/>
            <a:endParaRPr lang="el-GR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ctr"/>
            <a:endParaRPr lang="el-GR" dirty="0"/>
          </a:p>
        </p:txBody>
      </p:sp>
      <p:pic>
        <p:nvPicPr>
          <p:cNvPr id="10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268" y="190410"/>
            <a:ext cx="1594188" cy="95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14588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Θέση περιεχομένου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5661025"/>
            <a:ext cx="8229600" cy="1196975"/>
          </a:xfrm>
        </p:spPr>
      </p:pic>
      <p:sp>
        <p:nvSpPr>
          <p:cNvPr id="4098" name="Τίτλος 1"/>
          <p:cNvSpPr>
            <a:spLocks noGrp="1"/>
          </p:cNvSpPr>
          <p:nvPr>
            <p:ph type="title"/>
          </p:nvPr>
        </p:nvSpPr>
        <p:spPr>
          <a:xfrm>
            <a:off x="2414588" y="97198"/>
            <a:ext cx="4929680" cy="1143000"/>
          </a:xfrm>
        </p:spPr>
        <p:txBody>
          <a:bodyPr/>
          <a:lstStyle/>
          <a:p>
            <a:pPr eaLnBrk="1" hangingPunct="1"/>
            <a:r>
              <a:rPr lang="el-GR" altLang="el-GR" sz="2000" b="1" dirty="0" smtClean="0"/>
              <a:t>ΣΥΜΒΑΣΕΙΣ ΠΚ - </a:t>
            </a:r>
            <a:r>
              <a:rPr lang="en-GB" altLang="el-GR" sz="2000" b="1" dirty="0" smtClean="0"/>
              <a:t>STRATENERGY</a:t>
            </a:r>
            <a:endParaRPr lang="el-GR" altLang="el-GR" sz="2000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268" y="190410"/>
            <a:ext cx="1594188" cy="9565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4 - Ορθογώνιο"/>
          <p:cNvSpPr/>
          <p:nvPr/>
        </p:nvSpPr>
        <p:spPr>
          <a:xfrm>
            <a:off x="513520" y="1706563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 smtClean="0"/>
              <a:t>ΠΑΡΟΧΗ </a:t>
            </a:r>
            <a:r>
              <a:rPr lang="el-GR" sz="1600" b="1" dirty="0"/>
              <a:t>ΥΠΗΡΕΣΙΩΝ ΣΤΗΡΙΞΗΣ ΤΗΣ Π.Κ. </a:t>
            </a:r>
            <a:r>
              <a:rPr lang="el-GR" sz="1600" b="1" dirty="0" smtClean="0"/>
              <a:t>ΑΠΟ ΕΜΠΕΙΡΟΓΝΩΜΟΝΑ</a:t>
            </a:r>
            <a:endParaRPr lang="en-GB" sz="1600" b="1" dirty="0" smtClean="0"/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 smtClean="0"/>
              <a:t>(Π1.4.2</a:t>
            </a:r>
            <a:r>
              <a:rPr lang="el-GR" sz="1600" b="1" dirty="0"/>
              <a:t>, Π1.4.3, Π1.4.4, Π2.4.1, Π2.4.2, Π3.4.1, Π2.4.4, </a:t>
            </a:r>
            <a:r>
              <a:rPr lang="el-GR" sz="1600" b="1" dirty="0" smtClean="0"/>
              <a:t>Π2.4.3)</a:t>
            </a:r>
            <a:endParaRPr lang="en-GB" sz="1600" b="1" dirty="0" smtClean="0"/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 smtClean="0"/>
              <a:t>Ποσό </a:t>
            </a:r>
            <a:r>
              <a:rPr lang="el-GR" sz="1600" dirty="0"/>
              <a:t>Σύμβασης: </a:t>
            </a:r>
            <a:r>
              <a:rPr lang="el-GR" sz="1600" dirty="0" smtClean="0"/>
              <a:t>39.200,00 € </a:t>
            </a:r>
            <a:r>
              <a:rPr lang="el-GR" sz="1600" dirty="0"/>
              <a:t>(Χωρίς </a:t>
            </a:r>
            <a:r>
              <a:rPr lang="el-GR" sz="1600" dirty="0" smtClean="0"/>
              <a:t>Φ.Π.Α.)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/>
              <a:t>Ποσό Σύμβασης: </a:t>
            </a:r>
            <a:r>
              <a:rPr lang="el-GR" sz="1600" dirty="0" smtClean="0"/>
              <a:t>48.608,00 </a:t>
            </a:r>
            <a:r>
              <a:rPr lang="el-GR" sz="1600" dirty="0"/>
              <a:t>€ </a:t>
            </a:r>
            <a:r>
              <a:rPr lang="el-GR" sz="1600" dirty="0" smtClean="0"/>
              <a:t>(Με Φ.Π.Α</a:t>
            </a:r>
            <a:r>
              <a:rPr lang="el-GR" sz="1600" dirty="0"/>
              <a:t>.)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l-GR" sz="1600" b="1" dirty="0" smtClean="0"/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 smtClean="0"/>
              <a:t>ΣΤΡΑΤΗΓΙΚΟ </a:t>
            </a:r>
            <a:r>
              <a:rPr lang="el-GR" sz="1600" b="1" dirty="0"/>
              <a:t>ΈΡΓΟ ΓΙΑ ΤΗΝ ΑΠΟΔΟΤΙΚΗ ΧΡΗΣΗ ΕΝΕΡΓΕΙΑ ΣΕ </a:t>
            </a:r>
            <a:r>
              <a:rPr lang="el-GR" sz="1600" b="1" dirty="0" smtClean="0"/>
              <a:t>ΕΜΒΛΗΜΑΤΙΚΟ</a:t>
            </a:r>
            <a:r>
              <a:rPr lang="en-GB" sz="1600" b="1" dirty="0" smtClean="0"/>
              <a:t> </a:t>
            </a:r>
            <a:r>
              <a:rPr lang="el-GR" sz="1600" b="1" dirty="0" smtClean="0"/>
              <a:t>ΔΗΜΟΣΙΟ </a:t>
            </a:r>
            <a:r>
              <a:rPr lang="el-GR" sz="1600" b="1" dirty="0"/>
              <a:t>ΚΤΙΡΙΟ ΤΗΣ ΠΕΡΙΦΕΡΕΙΑΣ ΚΡΗΤΗΣ &amp; ΑΠΟΤΙΜΗΣΗ ΛΕΙΤΟΥΡΓΙΑΣ </a:t>
            </a:r>
            <a:r>
              <a:rPr lang="el-GR" sz="1600" b="1" dirty="0" smtClean="0"/>
              <a:t>ΤΟΥ (Π4.4.1</a:t>
            </a:r>
            <a:r>
              <a:rPr lang="el-GR" sz="1600" b="1" dirty="0"/>
              <a:t>. &amp; </a:t>
            </a:r>
            <a:r>
              <a:rPr lang="el-GR" sz="1600" b="1" dirty="0" smtClean="0"/>
              <a:t>Π4.4.2.)</a:t>
            </a:r>
            <a:r>
              <a:rPr lang="en-GB" sz="1600" b="1" dirty="0" smtClean="0"/>
              <a:t/>
            </a:r>
            <a:br>
              <a:rPr lang="en-GB" sz="1600" b="1" dirty="0" smtClean="0"/>
            </a:br>
            <a:r>
              <a:rPr lang="el-GR" sz="1600" dirty="0" smtClean="0"/>
              <a:t>Ποσό </a:t>
            </a:r>
            <a:r>
              <a:rPr lang="el-GR" sz="1600" dirty="0"/>
              <a:t>Σύμβασης: 698.649,37 </a:t>
            </a:r>
            <a:r>
              <a:rPr lang="el-GR" sz="1600" dirty="0" smtClean="0"/>
              <a:t>€ </a:t>
            </a:r>
            <a:r>
              <a:rPr lang="el-GR" sz="1600" dirty="0"/>
              <a:t>(Χωρίς Αναθεώρηση και </a:t>
            </a:r>
            <a:r>
              <a:rPr lang="el-GR" sz="1600" dirty="0" smtClean="0"/>
              <a:t>Φ.Π.Α.)</a:t>
            </a:r>
            <a:endParaRPr lang="el-GR" sz="1600" dirty="0"/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/>
              <a:t>Ποσό Σύμβασης, με Αναθεώρηση και </a:t>
            </a:r>
            <a:r>
              <a:rPr lang="el-GR" sz="1600" dirty="0" smtClean="0"/>
              <a:t>Φ.Π.Α. 24</a:t>
            </a:r>
            <a:r>
              <a:rPr lang="el-GR" sz="1600" dirty="0"/>
              <a:t>%: </a:t>
            </a:r>
            <a:r>
              <a:rPr lang="el-GR" sz="1600" b="1" dirty="0"/>
              <a:t>866.367,55 </a:t>
            </a:r>
            <a:r>
              <a:rPr lang="el-GR" sz="1600" b="1" dirty="0" smtClean="0"/>
              <a:t>€</a:t>
            </a:r>
            <a:endParaRPr lang="el-GR" sz="1600" b="1" dirty="0"/>
          </a:p>
        </p:txBody>
      </p:sp>
    </p:spTree>
    <p:extLst>
      <p:ext uri="{BB962C8B-B14F-4D97-AF65-F5344CB8AC3E}">
        <p14:creationId xmlns:p14="http://schemas.microsoft.com/office/powerpoint/2010/main" val="39682987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14588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Θέση περιεχομένου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5661025"/>
            <a:ext cx="8229600" cy="1196975"/>
          </a:xfrm>
        </p:spPr>
      </p:pic>
      <p:sp>
        <p:nvSpPr>
          <p:cNvPr id="4098" name="Τίτλος 1"/>
          <p:cNvSpPr>
            <a:spLocks noGrp="1"/>
          </p:cNvSpPr>
          <p:nvPr>
            <p:ph type="title"/>
          </p:nvPr>
        </p:nvSpPr>
        <p:spPr>
          <a:xfrm>
            <a:off x="2414588" y="97198"/>
            <a:ext cx="4929680" cy="1143000"/>
          </a:xfrm>
        </p:spPr>
        <p:txBody>
          <a:bodyPr/>
          <a:lstStyle/>
          <a:p>
            <a:pPr eaLnBrk="1" hangingPunct="1"/>
            <a:r>
              <a:rPr lang="el-GR" altLang="el-GR" sz="2000" b="1" dirty="0" smtClean="0"/>
              <a:t>ΣΤΑΔΙΟ ΠΑΡΑΔΟΤΕΩΝ ΠΟΥ ΥΛΟΠΟΙΟΥΝΤΑΙ ΑΠΟ </a:t>
            </a:r>
            <a:r>
              <a:rPr lang="el-GR" altLang="el-GR" sz="2000" b="1" dirty="0" smtClean="0"/>
              <a:t>ΤΟΝ </a:t>
            </a:r>
            <a:r>
              <a:rPr lang="el-GR" sz="2000" b="1" dirty="0"/>
              <a:t>ΕΜΠΕΙΡΟΓΝΩΜΟΝΑ</a:t>
            </a:r>
            <a:endParaRPr lang="el-GR" altLang="el-GR" sz="2000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268" y="190410"/>
            <a:ext cx="1594188" cy="9565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538131"/>
              </p:ext>
            </p:extLst>
          </p:nvPr>
        </p:nvGraphicFramePr>
        <p:xfrm>
          <a:off x="616546" y="1412776"/>
          <a:ext cx="8224242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2121">
                  <a:extLst>
                    <a:ext uri="{9D8B030D-6E8A-4147-A177-3AD203B41FA5}">
                      <a16:colId xmlns:a16="http://schemas.microsoft.com/office/drawing/2014/main" val="3962324971"/>
                    </a:ext>
                  </a:extLst>
                </a:gridCol>
                <a:gridCol w="4112121">
                  <a:extLst>
                    <a:ext uri="{9D8B030D-6E8A-4147-A177-3AD203B41FA5}">
                      <a16:colId xmlns:a16="http://schemas.microsoft.com/office/drawing/2014/main" val="3056286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Παραδοτέα</a:t>
                      </a:r>
                      <a:endParaRPr lang="el-GR" sz="1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Στάδιο υλοποίησης</a:t>
                      </a:r>
                      <a:endParaRPr lang="el-GR" sz="1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441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Π1.4.2 Συνεισφορά της Περιφέρειας Κρήτης στη Διαχείριση και στις Εκθέσεις Προόδου του </a:t>
                      </a:r>
                      <a:r>
                        <a:rPr lang="en-GB" sz="1200" dirty="0" smtClean="0"/>
                        <a:t>STRATENERGY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Υλοποιείται κανονικά</a:t>
                      </a:r>
                      <a:endParaRPr lang="el-GR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422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Π1.4.3: Οργάνωση και πρακτικά 2ης Συνάντησης του STRATENERGY από την Περιφέρεια Κρήτης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Ολοκληρώθηκε</a:t>
                      </a:r>
                      <a:endParaRPr lang="el-GR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151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Π1.4.4: Προετοιμασία και Ταξίδια Περιφέρειας Κρήτης για τη Διαχείριση του </a:t>
                      </a:r>
                      <a:r>
                        <a:rPr lang="en-GB" sz="1200" dirty="0" smtClean="0"/>
                        <a:t>STRATENERGY</a:t>
                      </a:r>
                      <a:endParaRPr lang="el-GR" sz="1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Υλοποιείται κανονικά</a:t>
                      </a:r>
                      <a:endParaRPr lang="el-GR" sz="1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699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Π2.4.1: Στρατηγικό Σχέδιο Δημοσιότητας και Πληροφόρησης για το STRATENERGY στην Κρήτη από την Περιφέρεια Κρήτης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Ολοκληρώθηκε</a:t>
                      </a:r>
                      <a:endParaRPr lang="el-GR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966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Π2.4.2: Σύγχρονο Υλικό Προώθησης, Δικτύωσης και </a:t>
                      </a:r>
                      <a:r>
                        <a:rPr lang="el-GR" sz="1200" dirty="0" err="1" smtClean="0"/>
                        <a:t>Συνέργιας</a:t>
                      </a:r>
                      <a:r>
                        <a:rPr lang="el-GR" sz="1200" dirty="0" smtClean="0"/>
                        <a:t> των Αποτελεσμάτων του </a:t>
                      </a:r>
                      <a:r>
                        <a:rPr lang="en-GB" sz="1200" dirty="0" smtClean="0"/>
                        <a:t>STRATENERGY </a:t>
                      </a:r>
                      <a:r>
                        <a:rPr lang="el-GR" sz="1200" dirty="0" smtClean="0"/>
                        <a:t>στην Κρήτη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Ολοκληρώθηκε</a:t>
                      </a:r>
                      <a:endParaRPr lang="el-GR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78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Π2.4.3: Εκπαιδευτικά Σεμινάρια για την Αποδοτική Χρήση Ενέργειας σε Κτίρια στην Κρήτη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Αρχικός προγραμματισμός 2</a:t>
                      </a:r>
                      <a:r>
                        <a:rPr kumimoji="0" lang="el-GR" sz="1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ο</a:t>
                      </a:r>
                      <a:r>
                        <a:rPr kumimoji="0" lang="el-G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τρίμηνο 2020 – λόγω </a:t>
                      </a: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COVID </a:t>
                      </a:r>
                      <a:r>
                        <a:rPr kumimoji="0" lang="el-G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μετατέθηκε για το επόμενο έτος (2021)</a:t>
                      </a:r>
                      <a:endParaRPr lang="el-GR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177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Π2.4.4: </a:t>
                      </a:r>
                      <a:r>
                        <a:rPr lang="el-GR" sz="1200" dirty="0" err="1" smtClean="0"/>
                        <a:t>Διαδραστικές</a:t>
                      </a:r>
                      <a:r>
                        <a:rPr lang="el-GR" sz="1200" dirty="0" smtClean="0"/>
                        <a:t> Δράσεις ΑΧΕ για Δυναμικές Ομάδες Πληθυσμού Ημερίδες στην Κρήτη (Διαγωνισμοί, Εκδηλώσεις, Μέσα Κοινωνικής Δικτύωσης)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Αρχικός προγραμματισμός 2</a:t>
                      </a:r>
                      <a:r>
                        <a:rPr kumimoji="0" lang="el-GR" sz="1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ο</a:t>
                      </a:r>
                      <a:r>
                        <a:rPr kumimoji="0" lang="el-G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τρίμηνο 2020 – λόγω </a:t>
                      </a: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COVID </a:t>
                      </a:r>
                      <a:r>
                        <a:rPr kumimoji="0" lang="el-G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μετατέθηκε για το επόμενο έτος (2021)</a:t>
                      </a:r>
                      <a:endParaRPr lang="el-GR" sz="12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805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Π3.4.1: Εφαρμογή Πλαισίου Στρατηγικού &amp; Επιχειρησιακού Σχεδιασμού από την Περιφέρεια Κρήτης για την ΑΧΕ στα Κτίρια της έως το 2030)</a:t>
                      </a:r>
                      <a:endParaRPr lang="el-GR" sz="1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Ολοκληρώθηκε</a:t>
                      </a:r>
                      <a:endParaRPr lang="el-GR" sz="1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932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9379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863" y="2515308"/>
            <a:ext cx="2506806" cy="18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1406039"/>
            <a:ext cx="2952328" cy="38304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183" y="1146985"/>
            <a:ext cx="3010695" cy="4254986"/>
          </a:xfrm>
          <a:prstGeom prst="rect">
            <a:avLst/>
          </a:prstGeom>
        </p:spPr>
      </p:pic>
      <p:pic>
        <p:nvPicPr>
          <p:cNvPr id="4100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414588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Θέση περιεχομένου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11188" y="5661025"/>
            <a:ext cx="8229600" cy="1196975"/>
          </a:xfrm>
        </p:spPr>
      </p:pic>
      <p:sp>
        <p:nvSpPr>
          <p:cNvPr id="4098" name="Τίτλος 1"/>
          <p:cNvSpPr>
            <a:spLocks noGrp="1"/>
          </p:cNvSpPr>
          <p:nvPr>
            <p:ph type="title"/>
          </p:nvPr>
        </p:nvSpPr>
        <p:spPr>
          <a:xfrm>
            <a:off x="2414588" y="97198"/>
            <a:ext cx="4929680" cy="1143000"/>
          </a:xfrm>
        </p:spPr>
        <p:txBody>
          <a:bodyPr/>
          <a:lstStyle/>
          <a:p>
            <a:pPr eaLnBrk="1" hangingPunct="1"/>
            <a:r>
              <a:rPr lang="el-GR" altLang="el-GR" sz="2000" b="1" dirty="0" smtClean="0"/>
              <a:t>ΣΤΑΔΙΟ ΠΑΡΑΔΟΤΕΩΝ ΠΟΥ ΥΛΟΠΟΙΟΥΝΤΑΙ ΑΠΟ </a:t>
            </a:r>
            <a:r>
              <a:rPr lang="el-GR" altLang="el-GR" sz="2000" b="1" dirty="0" smtClean="0"/>
              <a:t>ΤΟΝ </a:t>
            </a:r>
            <a:r>
              <a:rPr lang="el-GR" sz="2000" b="1" dirty="0" smtClean="0"/>
              <a:t>ΕΜΠΕΙΡΟΓΝΩΜΟΝΑ</a:t>
            </a:r>
            <a:endParaRPr lang="el-GR" altLang="el-GR" sz="2000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268" y="190410"/>
            <a:ext cx="1594188" cy="95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7598" y="4092376"/>
            <a:ext cx="4196780" cy="23663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0924" y="1146985"/>
            <a:ext cx="1506122" cy="7889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65848" y="1966074"/>
            <a:ext cx="2520280" cy="59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408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453644" y="3055099"/>
            <a:ext cx="4484812" cy="10081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/>
                </a:solidFill>
              </a:rPr>
              <a:t>16 Οκτωβρίου 2020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solidFill>
                  <a:schemeClr val="tx1"/>
                </a:solidFill>
              </a:rPr>
              <a:t>Υπογραφή Σύμβασης με τον ανάδοχο</a:t>
            </a:r>
            <a:r>
              <a:rPr lang="en-GB" sz="1600" dirty="0">
                <a:solidFill>
                  <a:schemeClr val="tx1"/>
                </a:solidFill>
              </a:rPr>
              <a:t/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l-GR" sz="1200" dirty="0">
                <a:solidFill>
                  <a:schemeClr val="tx1"/>
                </a:solidFill>
              </a:rPr>
              <a:t>(ΓΑΜΑ ΣΙΓΜΑ ΚΑΤΑΣΚΕΥΑΣΤΙΚΗ Α.Τ.Ε</a:t>
            </a:r>
            <a:r>
              <a:rPr lang="el-GR" sz="1200" dirty="0" smtClean="0">
                <a:solidFill>
                  <a:schemeClr val="tx1"/>
                </a:solidFill>
              </a:rPr>
              <a:t>.)</a:t>
            </a:r>
            <a:r>
              <a:rPr lang="en-GB" sz="1200" dirty="0" smtClean="0">
                <a:solidFill>
                  <a:schemeClr val="tx1"/>
                </a:solidFill>
              </a:rPr>
              <a:t> (</a:t>
            </a:r>
            <a:r>
              <a:rPr lang="el-GR" sz="1200" dirty="0">
                <a:solidFill>
                  <a:schemeClr val="tx1"/>
                </a:solidFill>
              </a:rPr>
              <a:t>ΑΔΑ: ΨΒΙΒ7ΛΚ-Σ32</a:t>
            </a:r>
            <a:r>
              <a:rPr lang="el-GR" sz="1200" dirty="0" smtClean="0">
                <a:solidFill>
                  <a:schemeClr val="tx1"/>
                </a:solidFill>
              </a:rPr>
              <a:t>)</a:t>
            </a:r>
            <a:endParaRPr lang="el-GR" sz="1600" b="1" dirty="0">
              <a:solidFill>
                <a:schemeClr val="tx1"/>
              </a:solidFill>
            </a:endParaRPr>
          </a:p>
        </p:txBody>
      </p:sp>
      <p:pic>
        <p:nvPicPr>
          <p:cNvPr id="410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14588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Θέση περιεχομένου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5661025"/>
            <a:ext cx="8229600" cy="1196975"/>
          </a:xfrm>
        </p:spPr>
      </p:pic>
      <p:sp>
        <p:nvSpPr>
          <p:cNvPr id="5" name="4 - Ορθογώνιο"/>
          <p:cNvSpPr/>
          <p:nvPr/>
        </p:nvSpPr>
        <p:spPr>
          <a:xfrm>
            <a:off x="4437109" y="1238709"/>
            <a:ext cx="41044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 smtClean="0"/>
              <a:t>Μετά από </a:t>
            </a:r>
            <a:r>
              <a:rPr lang="el-GR" sz="1400" b="1" dirty="0" smtClean="0"/>
              <a:t>περίπου 3 χρόνια </a:t>
            </a:r>
            <a:r>
              <a:rPr lang="el-GR" sz="1400" dirty="0" smtClean="0"/>
              <a:t>προσπαθειών για τη χορήγηση των απαιτούμενων εγκρίσεων (Πυροσβεστική, ΔΠΑΝΣΜ ΥΠ.ΠΟ, ΚΑΣΥΠ, Υπουργού Πολιτισμού, Άδειας Δόμησης, Τευχών Δημοπράτησης, Διαγωνιστικής Διαδικασίας </a:t>
            </a:r>
            <a:r>
              <a:rPr lang="el-GR" sz="1400" dirty="0"/>
              <a:t>και </a:t>
            </a:r>
            <a:r>
              <a:rPr lang="el-GR" sz="1400" dirty="0" err="1" smtClean="0"/>
              <a:t>Προσυμβατικού</a:t>
            </a:r>
            <a:r>
              <a:rPr lang="el-GR" sz="1400" dirty="0" smtClean="0"/>
              <a:t> ελέγχου)</a:t>
            </a:r>
            <a:endParaRPr lang="el-GR" sz="1400" dirty="0"/>
          </a:p>
        </p:txBody>
      </p:sp>
      <p:sp>
        <p:nvSpPr>
          <p:cNvPr id="4098" name="Τίτλος 1"/>
          <p:cNvSpPr>
            <a:spLocks noGrp="1"/>
          </p:cNvSpPr>
          <p:nvPr>
            <p:ph type="title"/>
          </p:nvPr>
        </p:nvSpPr>
        <p:spPr>
          <a:xfrm>
            <a:off x="2414588" y="97198"/>
            <a:ext cx="4929680" cy="1143000"/>
          </a:xfrm>
        </p:spPr>
        <p:txBody>
          <a:bodyPr/>
          <a:lstStyle/>
          <a:p>
            <a:pPr eaLnBrk="1" hangingPunct="1"/>
            <a:r>
              <a:rPr lang="el-GR" altLang="el-GR" sz="2000" b="1" dirty="0" smtClean="0"/>
              <a:t>ΕΞΕΛΙΞΗ ΠΟΡΕΙΑΣ ΠΙΛΟΤΙΚΟΥ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268" y="190410"/>
            <a:ext cx="1594188" cy="95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Εικόνα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726" y="1374760"/>
            <a:ext cx="3960158" cy="2970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www.crete.gov.gr/wp-content/uploads/2020/10/img_625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688" y="4196102"/>
            <a:ext cx="3027534" cy="185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crete.gov.gr/wp-content/uploads/2020/10/img_625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84" y="4388071"/>
            <a:ext cx="3939041" cy="21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21" y="2217335"/>
            <a:ext cx="2490871" cy="1800000"/>
          </a:xfrm>
          <a:prstGeom prst="rect">
            <a:avLst/>
          </a:prstGeom>
        </p:spPr>
      </p:pic>
      <p:pic>
        <p:nvPicPr>
          <p:cNvPr id="410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14588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Θέση περιεχομένου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11188" y="5688409"/>
            <a:ext cx="8229600" cy="1196975"/>
          </a:xfrm>
        </p:spPr>
      </p:pic>
      <p:sp>
        <p:nvSpPr>
          <p:cNvPr id="7" name="6 - Ορθογώνιο"/>
          <p:cNvSpPr/>
          <p:nvPr/>
        </p:nvSpPr>
        <p:spPr>
          <a:xfrm>
            <a:off x="107504" y="1341985"/>
            <a:ext cx="9036496" cy="64685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el-GR" sz="1600" b="1" dirty="0" smtClean="0"/>
              <a:t>Δημοσιότητα:</a:t>
            </a:r>
          </a:p>
          <a:p>
            <a:r>
              <a:rPr lang="el-GR" sz="1600" dirty="0">
                <a:hlinkClick r:id="rId5"/>
              </a:rPr>
              <a:t>https://</a:t>
            </a:r>
            <a:r>
              <a:rPr lang="el-GR" sz="1600" dirty="0" smtClean="0">
                <a:hlinkClick r:id="rId5"/>
              </a:rPr>
              <a:t>www.youtube.com/watch?v=o2DrvOMsZeY&amp;feature=youtu.be</a:t>
            </a:r>
            <a:r>
              <a:rPr lang="el-GR" sz="1600" dirty="0" smtClean="0"/>
              <a:t> </a:t>
            </a:r>
            <a:endParaRPr lang="el-GR" sz="1600" dirty="0"/>
          </a:p>
          <a:p>
            <a:endParaRPr lang="en-GB" sz="1600" b="1" dirty="0" smtClean="0"/>
          </a:p>
          <a:p>
            <a:endParaRPr lang="el-GR" sz="16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268" y="190410"/>
            <a:ext cx="1594188" cy="95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Τίτλος 1"/>
          <p:cNvSpPr txBox="1">
            <a:spLocks/>
          </p:cNvSpPr>
          <p:nvPr/>
        </p:nvSpPr>
        <p:spPr bwMode="auto">
          <a:xfrm>
            <a:off x="2195736" y="97198"/>
            <a:ext cx="525658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34000"/>
              </a:lnSpc>
            </a:pPr>
            <a:r>
              <a:rPr lang="el-GR" altLang="el-GR" sz="1600" b="1" dirty="0" smtClean="0"/>
              <a:t>ΣΥΜΒΑΣΗ ΓΙΑ ΤΟ Π.4.4.1</a:t>
            </a:r>
          </a:p>
          <a:p>
            <a:pPr eaLnBrk="1" hangingPunct="1">
              <a:lnSpc>
                <a:spcPct val="134000"/>
              </a:lnSpc>
            </a:pPr>
            <a:r>
              <a:rPr lang="el-GR" altLang="el-GR" sz="1600" b="1" dirty="0" smtClean="0"/>
              <a:t>Στρατηγικό </a:t>
            </a:r>
            <a:r>
              <a:rPr lang="el-GR" altLang="el-GR" sz="1600" b="1" dirty="0"/>
              <a:t>Έργο για την </a:t>
            </a:r>
            <a:r>
              <a:rPr lang="el-GR" altLang="el-GR" sz="1600" b="1" dirty="0" smtClean="0"/>
              <a:t>Αποδοτική Χρήση Ενέργειας </a:t>
            </a:r>
            <a:r>
              <a:rPr lang="el-GR" altLang="el-GR" sz="1600" b="1" dirty="0"/>
              <a:t>σε </a:t>
            </a:r>
            <a:r>
              <a:rPr lang="el-GR" altLang="el-GR" sz="1600" b="1" dirty="0" smtClean="0"/>
              <a:t>Εμβληματικό Δημόσιο Κτίριο της Περιφέρειας </a:t>
            </a:r>
            <a:r>
              <a:rPr lang="el-GR" altLang="el-GR" sz="1600" b="1" dirty="0"/>
              <a:t>Κρήτης</a:t>
            </a:r>
            <a:endParaRPr lang="el-GR" altLang="el-GR" sz="16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153" y="4117417"/>
            <a:ext cx="2506806" cy="18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5212" y="2232685"/>
            <a:ext cx="2501981" cy="180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3345" y="4095442"/>
            <a:ext cx="3510907" cy="29771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/>
          <a:srcRect l="24284" t="12059" r="22568"/>
          <a:stretch/>
        </p:blipFill>
        <p:spPr>
          <a:xfrm>
            <a:off x="5490695" y="1925871"/>
            <a:ext cx="3597872" cy="309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30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14588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Θέση περιεχομένου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5688409"/>
            <a:ext cx="8229600" cy="1196975"/>
          </a:xfrm>
        </p:spPr>
      </p:pic>
      <p:sp>
        <p:nvSpPr>
          <p:cNvPr id="7" name="6 - Ορθογώνιο"/>
          <p:cNvSpPr/>
          <p:nvPr/>
        </p:nvSpPr>
        <p:spPr>
          <a:xfrm>
            <a:off x="611188" y="1341985"/>
            <a:ext cx="8229600" cy="478540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l-GR" b="1" dirty="0"/>
              <a:t>ΟΙΚΟΔΟΜΙΚΕΣ ΕΡΓΑΣΙΕΣ</a:t>
            </a:r>
            <a:endParaRPr lang="el-GR" dirty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/>
              <a:t>Θερμομόνωση δώματος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dirty="0" err="1"/>
              <a:t>Θερμο</a:t>
            </a:r>
            <a:r>
              <a:rPr lang="en-GB" dirty="0"/>
              <a:t>πρόσοψη Β’ ορόφου</a:t>
            </a:r>
            <a:endParaRPr lang="el-GR" dirty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/>
              <a:t>Αντικατάσταση εξωτερικών κουφωμάτων</a:t>
            </a:r>
          </a:p>
          <a:p>
            <a:pPr>
              <a:lnSpc>
                <a:spcPct val="150000"/>
              </a:lnSpc>
            </a:pPr>
            <a:r>
              <a:rPr lang="el-GR" b="1" dirty="0"/>
              <a:t>  </a:t>
            </a:r>
            <a:endParaRPr lang="el-GR" dirty="0"/>
          </a:p>
          <a:p>
            <a:pPr>
              <a:lnSpc>
                <a:spcPct val="150000"/>
              </a:lnSpc>
            </a:pPr>
            <a:r>
              <a:rPr lang="el-GR" b="1" dirty="0"/>
              <a:t>Η/Μ ΕΡΓΑΣΙΕΣ ΚΑΙ ΦΩΤΟΒΟΛΟΤΑΪΚΟ ΣΥΣΤΗΜΑ </a:t>
            </a:r>
            <a:endParaRPr lang="el-GR" dirty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/>
              <a:t>Εκπόνηση απαιτούμενων Η/Μ μελετών και εργασιών για την εγκατάσταση αυτόνομου </a:t>
            </a:r>
            <a:r>
              <a:rPr lang="el-GR" dirty="0" err="1"/>
              <a:t>φωτοβολταϊκού</a:t>
            </a:r>
            <a:r>
              <a:rPr lang="el-GR" dirty="0"/>
              <a:t> συστήματος στο δώμα του κτιρίου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 err="1"/>
              <a:t>Φωτοβολταϊκό</a:t>
            </a:r>
            <a:r>
              <a:rPr lang="el-GR" dirty="0"/>
              <a:t> σύστημα στοιχείων συνολικής ισχύος 36 </a:t>
            </a:r>
            <a:r>
              <a:rPr lang="el-GR" dirty="0" err="1"/>
              <a:t>kWp</a:t>
            </a:r>
            <a:endParaRPr lang="el-G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268" y="190410"/>
            <a:ext cx="1594188" cy="95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Τίτλος 1"/>
          <p:cNvSpPr txBox="1">
            <a:spLocks/>
          </p:cNvSpPr>
          <p:nvPr/>
        </p:nvSpPr>
        <p:spPr bwMode="auto">
          <a:xfrm>
            <a:off x="2195736" y="97198"/>
            <a:ext cx="525658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34000"/>
              </a:lnSpc>
            </a:pPr>
            <a:r>
              <a:rPr lang="el-GR" altLang="el-GR" sz="2000" b="1" dirty="0" smtClean="0"/>
              <a:t>ΠΡΟΒΛΕΠΟΜΕΝΕΣ ΕΡΓΑΣΙΕΣ</a:t>
            </a:r>
          </a:p>
          <a:p>
            <a:pPr eaLnBrk="1" hangingPunct="1">
              <a:lnSpc>
                <a:spcPct val="134000"/>
              </a:lnSpc>
            </a:pPr>
            <a:r>
              <a:rPr lang="el-GR" altLang="el-GR" sz="2000" b="1" dirty="0" smtClean="0"/>
              <a:t>ΣΤΟ ΠΛΑΙΣΙΟ ΤΟΥ </a:t>
            </a:r>
            <a:r>
              <a:rPr lang="en-GB" altLang="el-GR" sz="2000" b="1" dirty="0" smtClean="0"/>
              <a:t>STRATENERGY</a:t>
            </a:r>
            <a:endParaRPr lang="el-GR" altLang="el-G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372670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14588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Θέση περιεχομένου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5688409"/>
            <a:ext cx="8229600" cy="1196975"/>
          </a:xfrm>
        </p:spPr>
      </p:pic>
      <p:sp>
        <p:nvSpPr>
          <p:cNvPr id="7" name="6 - Ορθογώνιο"/>
          <p:cNvSpPr/>
          <p:nvPr/>
        </p:nvSpPr>
        <p:spPr>
          <a:xfrm>
            <a:off x="107504" y="1341985"/>
            <a:ext cx="8830952" cy="478540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/>
            <a:endParaRPr lang="el-GR" sz="1600" dirty="0" smtClean="0"/>
          </a:p>
          <a:p>
            <a:pPr algn="ctr"/>
            <a:r>
              <a:rPr lang="el-GR" sz="1600" dirty="0" smtClean="0"/>
              <a:t>Ο </a:t>
            </a:r>
            <a:r>
              <a:rPr lang="el-GR" sz="1600" dirty="0"/>
              <a:t>Προϋπολογισμός για το Στρατηγικό Έργο </a:t>
            </a:r>
            <a:r>
              <a:rPr lang="el-GR" sz="1600" dirty="0" smtClean="0"/>
              <a:t>στην Περιφέρεια Κρήτης στο πλαίσιο του Τεχνικού Δελτίου του έργου </a:t>
            </a:r>
            <a:r>
              <a:rPr lang="en-GB" sz="1600" dirty="0" smtClean="0"/>
              <a:t>STRATENERGY </a:t>
            </a:r>
            <a:r>
              <a:rPr lang="el-GR" sz="1600" dirty="0" smtClean="0"/>
              <a:t>είναι: </a:t>
            </a:r>
            <a:r>
              <a:rPr lang="el-GR" sz="1600" b="1" dirty="0" smtClean="0"/>
              <a:t>414.124,00</a:t>
            </a:r>
            <a:r>
              <a:rPr lang="el-GR" sz="1600" b="1" dirty="0"/>
              <a:t>€	</a:t>
            </a:r>
          </a:p>
          <a:p>
            <a:endParaRPr lang="el-GR" sz="1600" dirty="0" smtClean="0"/>
          </a:p>
          <a:p>
            <a:endParaRPr lang="el-GR" sz="1600" dirty="0" smtClean="0"/>
          </a:p>
          <a:p>
            <a:r>
              <a:rPr lang="el-GR" sz="1600" dirty="0" smtClean="0"/>
              <a:t>Συνολική δαπάνη </a:t>
            </a:r>
            <a:r>
              <a:rPr lang="el-GR" sz="1600" b="1" dirty="0"/>
              <a:t>προϋπολογισμού</a:t>
            </a:r>
            <a:r>
              <a:rPr lang="el-GR" sz="1600" dirty="0"/>
              <a:t> μελέτης </a:t>
            </a:r>
            <a:r>
              <a:rPr lang="el-GR" sz="1600" dirty="0" smtClean="0"/>
              <a:t>1.724.124,00€ με </a:t>
            </a:r>
            <a:r>
              <a:rPr lang="el-GR" sz="1600" dirty="0"/>
              <a:t>Φ.Π.Α. </a:t>
            </a:r>
            <a:endParaRPr lang="el-GR" sz="1600" dirty="0" smtClean="0"/>
          </a:p>
          <a:p>
            <a:endParaRPr lang="en-GB" sz="1600" dirty="0" smtClean="0"/>
          </a:p>
          <a:p>
            <a:endParaRPr lang="el-GR" sz="1600" dirty="0" smtClean="0"/>
          </a:p>
          <a:p>
            <a:pPr algn="ctr"/>
            <a:r>
              <a:rPr lang="el-GR" sz="1600" b="1" dirty="0"/>
              <a:t>Συνολική δαπάνη </a:t>
            </a:r>
            <a:r>
              <a:rPr lang="el-GR" sz="1600" dirty="0"/>
              <a:t>με τη δαπάνη αναθεώρησης και Φ.Π.Α. (24%) </a:t>
            </a:r>
            <a:r>
              <a:rPr lang="el-GR" sz="1600" b="1" dirty="0"/>
              <a:t>866.367,55 € </a:t>
            </a:r>
            <a:r>
              <a:rPr lang="el-GR" sz="1600" dirty="0"/>
              <a:t>(698.683,51 +ΦΠΑ).</a:t>
            </a:r>
          </a:p>
          <a:p>
            <a:pPr algn="ctr"/>
            <a:endParaRPr lang="en-GB" sz="1600" b="1" dirty="0" smtClean="0"/>
          </a:p>
          <a:p>
            <a:pPr algn="ctr"/>
            <a:endParaRPr lang="el-GR" sz="1600" b="1" dirty="0" smtClean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 smtClean="0"/>
              <a:t>Προθεσμία </a:t>
            </a:r>
            <a:r>
              <a:rPr lang="el-GR" sz="1600" dirty="0" smtClean="0"/>
              <a:t>για περάτωση συνόλου εργασιών </a:t>
            </a:r>
            <a:r>
              <a:rPr lang="el-GR" sz="1600" b="1" dirty="0" smtClean="0"/>
              <a:t>ΔΩΔΕΚΑ (12) μήνες</a:t>
            </a:r>
            <a:r>
              <a:rPr lang="el-GR" sz="1600" dirty="0" smtClean="0"/>
              <a:t>, δηλαδή </a:t>
            </a:r>
            <a:r>
              <a:rPr lang="el-GR" sz="1600" b="1" dirty="0" smtClean="0"/>
              <a:t>μέχρι 16/10/2021</a:t>
            </a:r>
            <a:r>
              <a:rPr lang="el-GR" sz="1600" dirty="0" smtClean="0"/>
              <a:t>. (</a:t>
            </a:r>
            <a:r>
              <a:rPr lang="el-GR" sz="1600" dirty="0"/>
              <a:t>Ολοκλήρωση </a:t>
            </a:r>
            <a:r>
              <a:rPr lang="el-GR" sz="1600" dirty="0" smtClean="0"/>
              <a:t>του συνόλου των εργασιών κατασκευής </a:t>
            </a:r>
            <a:r>
              <a:rPr lang="el-GR" sz="1600" dirty="0"/>
              <a:t>και </a:t>
            </a:r>
            <a:r>
              <a:rPr lang="el-GR" sz="1600" dirty="0" smtClean="0"/>
              <a:t>να έχουν πραγματοποιηθεί και </a:t>
            </a:r>
            <a:r>
              <a:rPr lang="el-GR" sz="1600" dirty="0"/>
              <a:t>οι δοκιμές του </a:t>
            </a:r>
            <a:r>
              <a:rPr lang="el-GR" sz="1600" dirty="0" smtClean="0"/>
              <a:t>έργου)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268" y="190410"/>
            <a:ext cx="1594188" cy="95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Τίτλος 1"/>
          <p:cNvSpPr txBox="1">
            <a:spLocks/>
          </p:cNvSpPr>
          <p:nvPr/>
        </p:nvSpPr>
        <p:spPr bwMode="auto">
          <a:xfrm>
            <a:off x="2195736" y="97198"/>
            <a:ext cx="525658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34000"/>
              </a:lnSpc>
            </a:pPr>
            <a:r>
              <a:rPr lang="el-GR" altLang="el-GR" sz="1600" b="1" dirty="0" smtClean="0"/>
              <a:t>ΣΥΜΒΑΣΗ ΓΙΑ ΤΟ Π.4.4.1</a:t>
            </a:r>
          </a:p>
          <a:p>
            <a:pPr eaLnBrk="1" hangingPunct="1">
              <a:lnSpc>
                <a:spcPct val="134000"/>
              </a:lnSpc>
            </a:pPr>
            <a:r>
              <a:rPr lang="el-GR" altLang="el-GR" sz="1600" b="1" dirty="0" smtClean="0"/>
              <a:t>Στρατηγικό </a:t>
            </a:r>
            <a:r>
              <a:rPr lang="el-GR" altLang="el-GR" sz="1600" b="1" dirty="0"/>
              <a:t>Έργο για την </a:t>
            </a:r>
            <a:r>
              <a:rPr lang="el-GR" altLang="el-GR" sz="1600" b="1" dirty="0" smtClean="0"/>
              <a:t>Αποδοτική Χρήση Ενέργειας </a:t>
            </a:r>
            <a:r>
              <a:rPr lang="el-GR" altLang="el-GR" sz="1600" b="1" dirty="0"/>
              <a:t>σε </a:t>
            </a:r>
            <a:r>
              <a:rPr lang="el-GR" altLang="el-GR" sz="1600" b="1" dirty="0" smtClean="0"/>
              <a:t>Εμβληματικό Δημόσιο </a:t>
            </a:r>
            <a:r>
              <a:rPr lang="el-GR" altLang="el-GR" sz="1600" b="1" dirty="0"/>
              <a:t>Κτίριο </a:t>
            </a:r>
            <a:r>
              <a:rPr lang="el-GR" altLang="el-GR" sz="1600" b="1" dirty="0" smtClean="0"/>
              <a:t>της Περιφέρειας </a:t>
            </a:r>
            <a:r>
              <a:rPr lang="el-GR" altLang="el-GR" sz="1600" b="1" dirty="0"/>
              <a:t>Κρήτης</a:t>
            </a:r>
            <a:endParaRPr lang="el-GR" altLang="el-GR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4198354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14588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Θέση περιεχομένου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5688409"/>
            <a:ext cx="8229600" cy="1196975"/>
          </a:xfrm>
        </p:spPr>
      </p:pic>
      <p:sp>
        <p:nvSpPr>
          <p:cNvPr id="7" name="6 - Ορθογώνιο"/>
          <p:cNvSpPr/>
          <p:nvPr/>
        </p:nvSpPr>
        <p:spPr>
          <a:xfrm>
            <a:off x="323528" y="1341985"/>
            <a:ext cx="8424936" cy="478540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268" y="190410"/>
            <a:ext cx="1594188" cy="95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Τίτλος 1"/>
          <p:cNvSpPr txBox="1">
            <a:spLocks/>
          </p:cNvSpPr>
          <p:nvPr/>
        </p:nvSpPr>
        <p:spPr bwMode="auto">
          <a:xfrm>
            <a:off x="2414588" y="97198"/>
            <a:ext cx="49296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34000"/>
              </a:lnSpc>
            </a:pPr>
            <a:r>
              <a:rPr lang="el-GR" altLang="el-GR" sz="1800" b="1" dirty="0" smtClean="0"/>
              <a:t>ΣΥΜΒΑΣΗ ΓΙΑ ΤΟ Π.4.4.1</a:t>
            </a:r>
            <a:r>
              <a:rPr lang="en-GB" altLang="el-GR" sz="1800" b="1" dirty="0" smtClean="0"/>
              <a:t> </a:t>
            </a:r>
            <a:r>
              <a:rPr lang="el-GR" altLang="el-GR" sz="1800" b="1" dirty="0"/>
              <a:t>Στρατηγικό Έργο για την </a:t>
            </a:r>
            <a:r>
              <a:rPr lang="el-GR" altLang="el-GR" sz="1800" b="1" dirty="0" smtClean="0"/>
              <a:t>Αποδοτική Χρήση Ενέργειας </a:t>
            </a:r>
            <a:r>
              <a:rPr lang="el-GR" altLang="el-GR" sz="1800" b="1" dirty="0"/>
              <a:t>σε </a:t>
            </a:r>
            <a:r>
              <a:rPr lang="el-GR" altLang="el-GR" sz="1800" b="1" dirty="0" smtClean="0"/>
              <a:t>Εμβληματικό Δημόσιο </a:t>
            </a:r>
            <a:r>
              <a:rPr lang="el-GR" altLang="el-GR" sz="1800" b="1" dirty="0"/>
              <a:t>Κτίριο της Περιφέρειας Κρήτης</a:t>
            </a:r>
            <a:endParaRPr lang="el-GR" altLang="el-GR" sz="1800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9921" y="1327021"/>
            <a:ext cx="4464496" cy="46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958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3289</TotalTime>
  <Words>617</Words>
  <Application>Microsoft Office PowerPoint</Application>
  <PresentationFormat>On-screen Show (4:3)</PresentationFormat>
  <Paragraphs>84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Verdana</vt:lpstr>
      <vt:lpstr>Wingdings</vt:lpstr>
      <vt:lpstr>Θέμα του Office</vt:lpstr>
      <vt:lpstr>PowerPoint Presentation</vt:lpstr>
      <vt:lpstr>ΣΥΜΒΑΣΕΙΣ ΠΚ - STRATENERGY</vt:lpstr>
      <vt:lpstr>ΣΤΑΔΙΟ ΠΑΡΑΔΟΤΕΩΝ ΠΟΥ ΥΛΟΠΟΙΟΥΝΤΑΙ ΑΠΟ ΤΟΝ ΕΜΠΕΙΡΟΓΝΩΜΟΝΑ</vt:lpstr>
      <vt:lpstr>ΣΤΑΔΙΟ ΠΑΡΑΔΟΤΕΩΝ ΠΟΥ ΥΛΟΠΟΙΟΥΝΤΑΙ ΑΠΟ ΤΟΝ ΕΜΠΕΙΡΟΓΝΩΜΟΝΑ</vt:lpstr>
      <vt:lpstr>ΕΞΕΛΙΞΗ ΠΟΡΕΙΑΣ ΠΙΛΟΤΙΚΟΥ</vt:lpstr>
      <vt:lpstr>PowerPoint Presentation</vt:lpstr>
      <vt:lpstr>PowerPoint Presentation</vt:lpstr>
      <vt:lpstr>PowerPoint Presentation</vt:lpstr>
      <vt:lpstr>PowerPoint Presentation</vt:lpstr>
      <vt:lpstr>ΟΙΚΟΝΟΜΙΚΗ ΔΙΑΧΕΙΡΙΣΗ STRATENERGY</vt:lpstr>
      <vt:lpstr>PowerPoint Presentation</vt:lpstr>
    </vt:vector>
  </TitlesOfParts>
  <Company>INTERREG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vtsiagkante</dc:creator>
  <cp:lastModifiedBy>Nikos Chalkias</cp:lastModifiedBy>
  <cp:revision>385</cp:revision>
  <cp:lastPrinted>2017-10-17T07:15:00Z</cp:lastPrinted>
  <dcterms:created xsi:type="dcterms:W3CDTF">2015-10-07T06:50:18Z</dcterms:created>
  <dcterms:modified xsi:type="dcterms:W3CDTF">2020-10-30T11:49:59Z</dcterms:modified>
</cp:coreProperties>
</file>