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2" r:id="rId1"/>
  </p:sldMasterIdLst>
  <p:notesMasterIdLst>
    <p:notesMasterId r:id="rId20"/>
  </p:notesMasterIdLst>
  <p:handoutMasterIdLst>
    <p:handoutMasterId r:id="rId21"/>
  </p:handoutMasterIdLst>
  <p:sldIdLst>
    <p:sldId id="256" r:id="rId2"/>
    <p:sldId id="262" r:id="rId3"/>
    <p:sldId id="274" r:id="rId4"/>
    <p:sldId id="263" r:id="rId5"/>
    <p:sldId id="264" r:id="rId6"/>
    <p:sldId id="269" r:id="rId7"/>
    <p:sldId id="275" r:id="rId8"/>
    <p:sldId id="268" r:id="rId9"/>
    <p:sldId id="257" r:id="rId10"/>
    <p:sldId id="273" r:id="rId11"/>
    <p:sldId id="258" r:id="rId12"/>
    <p:sldId id="272" r:id="rId13"/>
    <p:sldId id="266" r:id="rId14"/>
    <p:sldId id="259" r:id="rId15"/>
    <p:sldId id="270" r:id="rId16"/>
    <p:sldId id="267" r:id="rId17"/>
    <p:sldId id="260" r:id="rId18"/>
    <p:sldId id="271" r:id="rId19"/>
  </p:sldIdLst>
  <p:sldSz cx="9144000" cy="6858000" type="screen4x3"/>
  <p:notesSz cx="6797675" cy="987425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B3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86660" autoAdjust="0"/>
  </p:normalViewPr>
  <p:slideViewPr>
    <p:cSldViewPr>
      <p:cViewPr varScale="1">
        <p:scale>
          <a:sx n="99" d="100"/>
          <a:sy n="99" d="100"/>
        </p:scale>
        <p:origin x="1938" y="84"/>
      </p:cViewPr>
      <p:guideLst>
        <p:guide orient="horz" pos="2160"/>
        <p:guide pos="2880"/>
      </p:guideLst>
    </p:cSldViewPr>
  </p:slideViewPr>
  <p:notesTextViewPr>
    <p:cViewPr>
      <p:scale>
        <a:sx n="100" d="100"/>
        <a:sy n="100" d="100"/>
      </p:scale>
      <p:origin x="0" y="0"/>
    </p:cViewPr>
  </p:notesTextViewPr>
  <p:notesViewPr>
    <p:cSldViewPr>
      <p:cViewPr varScale="1">
        <p:scale>
          <a:sx n="81" d="100"/>
          <a:sy n="81" d="100"/>
        </p:scale>
        <p:origin x="-4008" y="-90"/>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46400" cy="494187"/>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sz="quarter" idx="1"/>
          </p:nvPr>
        </p:nvSpPr>
        <p:spPr>
          <a:xfrm>
            <a:off x="3849688" y="0"/>
            <a:ext cx="2946400" cy="494187"/>
          </a:xfrm>
          <a:prstGeom prst="rect">
            <a:avLst/>
          </a:prstGeom>
        </p:spPr>
        <p:txBody>
          <a:bodyPr vert="horz" lIns="91440" tIns="45720" rIns="91440" bIns="45720" rtlCol="0"/>
          <a:lstStyle>
            <a:lvl1pPr algn="r">
              <a:defRPr sz="1200"/>
            </a:lvl1pPr>
          </a:lstStyle>
          <a:p>
            <a:fld id="{429C2719-16E2-4B74-A192-43228000AFC4}" type="datetimeFigureOut">
              <a:rPr lang="el-GR" smtClean="0"/>
              <a:pPr/>
              <a:t>25/6/2019</a:t>
            </a:fld>
            <a:endParaRPr lang="el-GR"/>
          </a:p>
        </p:txBody>
      </p:sp>
      <p:sp>
        <p:nvSpPr>
          <p:cNvPr id="4" name="3 - Θέση υποσέλιδου"/>
          <p:cNvSpPr>
            <a:spLocks noGrp="1"/>
          </p:cNvSpPr>
          <p:nvPr>
            <p:ph type="ftr" sz="quarter" idx="2"/>
          </p:nvPr>
        </p:nvSpPr>
        <p:spPr>
          <a:xfrm>
            <a:off x="0" y="9378485"/>
            <a:ext cx="2946400" cy="494187"/>
          </a:xfrm>
          <a:prstGeom prst="rect">
            <a:avLst/>
          </a:prstGeom>
        </p:spPr>
        <p:txBody>
          <a:bodyPr vert="horz" lIns="91440" tIns="45720" rIns="91440" bIns="45720" rtlCol="0" anchor="b"/>
          <a:lstStyle>
            <a:lvl1pPr algn="l">
              <a:defRPr sz="1200"/>
            </a:lvl1pPr>
          </a:lstStyle>
          <a:p>
            <a:endParaRPr lang="el-GR"/>
          </a:p>
        </p:txBody>
      </p:sp>
      <p:sp>
        <p:nvSpPr>
          <p:cNvPr id="5" name="4 - Θέση αριθμού διαφάνειας"/>
          <p:cNvSpPr>
            <a:spLocks noGrp="1"/>
          </p:cNvSpPr>
          <p:nvPr>
            <p:ph type="sldNum" sz="quarter" idx="3"/>
          </p:nvPr>
        </p:nvSpPr>
        <p:spPr>
          <a:xfrm>
            <a:off x="3849688" y="9378485"/>
            <a:ext cx="2946400" cy="494187"/>
          </a:xfrm>
          <a:prstGeom prst="rect">
            <a:avLst/>
          </a:prstGeom>
        </p:spPr>
        <p:txBody>
          <a:bodyPr vert="horz" lIns="91440" tIns="45720" rIns="91440" bIns="45720" rtlCol="0" anchor="b"/>
          <a:lstStyle>
            <a:lvl1pPr algn="r">
              <a:defRPr sz="1200"/>
            </a:lvl1pPr>
          </a:lstStyle>
          <a:p>
            <a:fld id="{975D48C4-8015-47D9-BD63-5F628F37601B}" type="slidenum">
              <a:rPr lang="el-GR" smtClean="0"/>
              <a:pPr/>
              <a:t>‹#›</a:t>
            </a:fld>
            <a:endParaRPr lang="el-G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0" y="0"/>
            <a:ext cx="2946400" cy="494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82947" name="Rectangle 3"/>
          <p:cNvSpPr>
            <a:spLocks noGrp="1" noChangeArrowheads="1"/>
          </p:cNvSpPr>
          <p:nvPr>
            <p:ph type="dt" idx="1"/>
          </p:nvPr>
        </p:nvSpPr>
        <p:spPr bwMode="auto">
          <a:xfrm>
            <a:off x="3849688" y="0"/>
            <a:ext cx="2946400" cy="494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6148" name="Rectangle 4"/>
          <p:cNvSpPr>
            <a:spLocks noGrp="1" noRot="1" noChangeAspect="1" noChangeArrowheads="1" noTextEdit="1"/>
          </p:cNvSpPr>
          <p:nvPr>
            <p:ph type="sldImg" idx="2"/>
          </p:nvPr>
        </p:nvSpPr>
        <p:spPr bwMode="auto">
          <a:xfrm>
            <a:off x="930275" y="739775"/>
            <a:ext cx="4937125" cy="3703638"/>
          </a:xfrm>
          <a:prstGeom prst="rect">
            <a:avLst/>
          </a:prstGeom>
          <a:noFill/>
          <a:ln w="9525">
            <a:solidFill>
              <a:srgbClr val="000000"/>
            </a:solidFill>
            <a:miter lim="800000"/>
            <a:headEnd/>
            <a:tailEnd/>
          </a:ln>
        </p:spPr>
      </p:sp>
      <p:sp>
        <p:nvSpPr>
          <p:cNvPr id="82949" name="Rectangle 5"/>
          <p:cNvSpPr>
            <a:spLocks noGrp="1" noChangeArrowheads="1"/>
          </p:cNvSpPr>
          <p:nvPr>
            <p:ph type="body" sz="quarter" idx="3"/>
          </p:nvPr>
        </p:nvSpPr>
        <p:spPr bwMode="auto">
          <a:xfrm>
            <a:off x="679450" y="4690822"/>
            <a:ext cx="5438775" cy="44429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Κάντε κλικ για να επεξεργαστείτε τα στυλ κειμένου του υποδείγματος</a:t>
            </a:r>
          </a:p>
          <a:p>
            <a:pPr lvl="1"/>
            <a:r>
              <a:rPr lang="en-US" noProof="0"/>
              <a:t>Δεύτερου επιπέδου</a:t>
            </a:r>
          </a:p>
          <a:p>
            <a:pPr lvl="2"/>
            <a:r>
              <a:rPr lang="en-US" noProof="0"/>
              <a:t>Τρίτου επιπέδου</a:t>
            </a:r>
          </a:p>
          <a:p>
            <a:pPr lvl="3"/>
            <a:r>
              <a:rPr lang="en-US" noProof="0"/>
              <a:t>Τέταρτου επιπέδου</a:t>
            </a:r>
          </a:p>
          <a:p>
            <a:pPr lvl="4"/>
            <a:r>
              <a:rPr lang="en-US" noProof="0"/>
              <a:t>Πέμπτου επιπέδου</a:t>
            </a:r>
          </a:p>
        </p:txBody>
      </p:sp>
      <p:sp>
        <p:nvSpPr>
          <p:cNvPr id="82950" name="Rectangle 6"/>
          <p:cNvSpPr>
            <a:spLocks noGrp="1" noChangeArrowheads="1"/>
          </p:cNvSpPr>
          <p:nvPr>
            <p:ph type="ftr" sz="quarter" idx="4"/>
          </p:nvPr>
        </p:nvSpPr>
        <p:spPr bwMode="auto">
          <a:xfrm>
            <a:off x="0" y="9378485"/>
            <a:ext cx="2946400" cy="4941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82951" name="Rectangle 7"/>
          <p:cNvSpPr>
            <a:spLocks noGrp="1" noChangeArrowheads="1"/>
          </p:cNvSpPr>
          <p:nvPr>
            <p:ph type="sldNum" sz="quarter" idx="5"/>
          </p:nvPr>
        </p:nvSpPr>
        <p:spPr bwMode="auto">
          <a:xfrm>
            <a:off x="3849688" y="9378485"/>
            <a:ext cx="2946400" cy="4941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charset="0"/>
              </a:defRPr>
            </a:lvl1pPr>
          </a:lstStyle>
          <a:p>
            <a:pPr>
              <a:defRPr/>
            </a:pPr>
            <a:fld id="{53AD3760-548A-4C43-ACE1-D127950D5DB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53AD3760-548A-4C43-ACE1-D127950D5DBC}" type="slidenum">
              <a:rPr lang="en-US" smtClean="0"/>
              <a:pPr>
                <a:defRPr/>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a:t>Στυλ κύριου τίτλου</a:t>
            </a: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p>
        </p:txBody>
      </p:sp>
      <p:sp>
        <p:nvSpPr>
          <p:cNvPr id="4" name="Θέση ημερομηνίας 3"/>
          <p:cNvSpPr>
            <a:spLocks noGrp="1"/>
          </p:cNvSpPr>
          <p:nvPr>
            <p:ph type="dt" sz="half" idx="10"/>
          </p:nvPr>
        </p:nvSpPr>
        <p:spPr/>
        <p:txBody>
          <a:bodyPr/>
          <a:lstStyle>
            <a:lvl1pPr>
              <a:defRPr/>
            </a:lvl1pPr>
          </a:lstStyle>
          <a:p>
            <a:pPr>
              <a:defRPr/>
            </a:pPr>
            <a:endParaRPr lang="en-US"/>
          </a:p>
        </p:txBody>
      </p:sp>
      <p:sp>
        <p:nvSpPr>
          <p:cNvPr id="5" name="Θέση υποσέλιδου 4"/>
          <p:cNvSpPr>
            <a:spLocks noGrp="1"/>
          </p:cNvSpPr>
          <p:nvPr>
            <p:ph type="ftr" sz="quarter" idx="11"/>
          </p:nvPr>
        </p:nvSpPr>
        <p:spPr/>
        <p:txBody>
          <a:bodyPr/>
          <a:lstStyle>
            <a:lvl1pPr>
              <a:defRPr/>
            </a:lvl1pPr>
          </a:lstStyle>
          <a:p>
            <a:pPr>
              <a:defRPr/>
            </a:pPr>
            <a:endParaRPr lang="en-US"/>
          </a:p>
        </p:txBody>
      </p:sp>
      <p:sp>
        <p:nvSpPr>
          <p:cNvPr id="6" name="Θέση αριθμού διαφάνειας 5"/>
          <p:cNvSpPr>
            <a:spLocks noGrp="1"/>
          </p:cNvSpPr>
          <p:nvPr>
            <p:ph type="sldNum" sz="quarter" idx="12"/>
          </p:nvPr>
        </p:nvSpPr>
        <p:spPr/>
        <p:txBody>
          <a:bodyPr/>
          <a:lstStyle>
            <a:lvl1pPr>
              <a:defRPr/>
            </a:lvl1pPr>
          </a:lstStyle>
          <a:p>
            <a:pPr>
              <a:defRPr/>
            </a:pPr>
            <a:fld id="{4D42217E-9B08-4243-96A0-4D5DEEFEC142}" type="slidenum">
              <a:rPr lang="en-US"/>
              <a:pPr>
                <a:defRPr/>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lvl1pPr>
              <a:defRPr/>
            </a:lvl1pPr>
          </a:lstStyle>
          <a:p>
            <a:pPr>
              <a:defRPr/>
            </a:pPr>
            <a:endParaRPr lang="en-US"/>
          </a:p>
        </p:txBody>
      </p:sp>
      <p:sp>
        <p:nvSpPr>
          <p:cNvPr id="5" name="Θέση υποσέλιδου 4"/>
          <p:cNvSpPr>
            <a:spLocks noGrp="1"/>
          </p:cNvSpPr>
          <p:nvPr>
            <p:ph type="ftr" sz="quarter" idx="11"/>
          </p:nvPr>
        </p:nvSpPr>
        <p:spPr/>
        <p:txBody>
          <a:bodyPr/>
          <a:lstStyle>
            <a:lvl1pPr>
              <a:defRPr/>
            </a:lvl1pPr>
          </a:lstStyle>
          <a:p>
            <a:pPr>
              <a:defRPr/>
            </a:pPr>
            <a:endParaRPr lang="en-US"/>
          </a:p>
        </p:txBody>
      </p:sp>
      <p:sp>
        <p:nvSpPr>
          <p:cNvPr id="6" name="Θέση αριθμού διαφάνειας 5"/>
          <p:cNvSpPr>
            <a:spLocks noGrp="1"/>
          </p:cNvSpPr>
          <p:nvPr>
            <p:ph type="sldNum" sz="quarter" idx="12"/>
          </p:nvPr>
        </p:nvSpPr>
        <p:spPr/>
        <p:txBody>
          <a:bodyPr/>
          <a:lstStyle>
            <a:lvl1pPr>
              <a:defRPr/>
            </a:lvl1pPr>
          </a:lstStyle>
          <a:p>
            <a:pPr>
              <a:defRPr/>
            </a:pPr>
            <a:fld id="{F9E8D9BE-86C2-4D02-B148-92B821FFE6D2}" type="slidenum">
              <a:rPr lang="en-US"/>
              <a:pPr>
                <a:defRPr/>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lvl1pPr>
              <a:defRPr/>
            </a:lvl1pPr>
          </a:lstStyle>
          <a:p>
            <a:pPr>
              <a:defRPr/>
            </a:pPr>
            <a:endParaRPr lang="en-US"/>
          </a:p>
        </p:txBody>
      </p:sp>
      <p:sp>
        <p:nvSpPr>
          <p:cNvPr id="5" name="Θέση υποσέλιδου 4"/>
          <p:cNvSpPr>
            <a:spLocks noGrp="1"/>
          </p:cNvSpPr>
          <p:nvPr>
            <p:ph type="ftr" sz="quarter" idx="11"/>
          </p:nvPr>
        </p:nvSpPr>
        <p:spPr/>
        <p:txBody>
          <a:bodyPr/>
          <a:lstStyle>
            <a:lvl1pPr>
              <a:defRPr/>
            </a:lvl1pPr>
          </a:lstStyle>
          <a:p>
            <a:pPr>
              <a:defRPr/>
            </a:pPr>
            <a:endParaRPr lang="en-US"/>
          </a:p>
        </p:txBody>
      </p:sp>
      <p:sp>
        <p:nvSpPr>
          <p:cNvPr id="6" name="Θέση αριθμού διαφάνειας 5"/>
          <p:cNvSpPr>
            <a:spLocks noGrp="1"/>
          </p:cNvSpPr>
          <p:nvPr>
            <p:ph type="sldNum" sz="quarter" idx="12"/>
          </p:nvPr>
        </p:nvSpPr>
        <p:spPr/>
        <p:txBody>
          <a:bodyPr/>
          <a:lstStyle>
            <a:lvl1pPr>
              <a:defRPr/>
            </a:lvl1pPr>
          </a:lstStyle>
          <a:p>
            <a:pPr>
              <a:defRPr/>
            </a:pPr>
            <a:fld id="{85DF8324-4E6A-422F-9390-8A0BFD763647}" type="slidenum">
              <a:rPr lang="en-US"/>
              <a:pPr>
                <a:defRPr/>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lvl1pPr>
              <a:defRPr/>
            </a:lvl1pPr>
          </a:lstStyle>
          <a:p>
            <a:pPr>
              <a:defRPr/>
            </a:pPr>
            <a:endParaRPr lang="en-US"/>
          </a:p>
        </p:txBody>
      </p:sp>
      <p:sp>
        <p:nvSpPr>
          <p:cNvPr id="5" name="Θέση υποσέλιδου 4"/>
          <p:cNvSpPr>
            <a:spLocks noGrp="1"/>
          </p:cNvSpPr>
          <p:nvPr>
            <p:ph type="ftr" sz="quarter" idx="11"/>
          </p:nvPr>
        </p:nvSpPr>
        <p:spPr/>
        <p:txBody>
          <a:bodyPr/>
          <a:lstStyle>
            <a:lvl1pPr>
              <a:defRPr/>
            </a:lvl1pPr>
          </a:lstStyle>
          <a:p>
            <a:pPr>
              <a:defRPr/>
            </a:pPr>
            <a:endParaRPr lang="en-US"/>
          </a:p>
        </p:txBody>
      </p:sp>
      <p:sp>
        <p:nvSpPr>
          <p:cNvPr id="6" name="Θέση αριθμού διαφάνειας 5"/>
          <p:cNvSpPr>
            <a:spLocks noGrp="1"/>
          </p:cNvSpPr>
          <p:nvPr>
            <p:ph type="sldNum" sz="quarter" idx="12"/>
          </p:nvPr>
        </p:nvSpPr>
        <p:spPr/>
        <p:txBody>
          <a:bodyPr/>
          <a:lstStyle>
            <a:lvl1pPr>
              <a:defRPr/>
            </a:lvl1pPr>
          </a:lstStyle>
          <a:p>
            <a:pPr>
              <a:defRPr/>
            </a:pPr>
            <a:fld id="{4B7BA0C1-5ABC-4E3D-A2F8-F72BF73CBBF6}" type="slidenum">
              <a:rPr lang="en-US"/>
              <a:pPr>
                <a:defRPr/>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a:t>Στυλ κύριου τίτλου</a:t>
            </a: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lvl1pPr>
              <a:defRPr/>
            </a:lvl1pPr>
          </a:lstStyle>
          <a:p>
            <a:pPr>
              <a:defRPr/>
            </a:pPr>
            <a:endParaRPr lang="en-US"/>
          </a:p>
        </p:txBody>
      </p:sp>
      <p:sp>
        <p:nvSpPr>
          <p:cNvPr id="5" name="Θέση υποσέλιδου 4"/>
          <p:cNvSpPr>
            <a:spLocks noGrp="1"/>
          </p:cNvSpPr>
          <p:nvPr>
            <p:ph type="ftr" sz="quarter" idx="11"/>
          </p:nvPr>
        </p:nvSpPr>
        <p:spPr/>
        <p:txBody>
          <a:bodyPr/>
          <a:lstStyle>
            <a:lvl1pPr>
              <a:defRPr/>
            </a:lvl1pPr>
          </a:lstStyle>
          <a:p>
            <a:pPr>
              <a:defRPr/>
            </a:pPr>
            <a:endParaRPr lang="en-US"/>
          </a:p>
        </p:txBody>
      </p:sp>
      <p:sp>
        <p:nvSpPr>
          <p:cNvPr id="6" name="Θέση αριθμού διαφάνειας 5"/>
          <p:cNvSpPr>
            <a:spLocks noGrp="1"/>
          </p:cNvSpPr>
          <p:nvPr>
            <p:ph type="sldNum" sz="quarter" idx="12"/>
          </p:nvPr>
        </p:nvSpPr>
        <p:spPr/>
        <p:txBody>
          <a:bodyPr/>
          <a:lstStyle>
            <a:lvl1pPr>
              <a:defRPr/>
            </a:lvl1pPr>
          </a:lstStyle>
          <a:p>
            <a:pPr>
              <a:defRPr/>
            </a:pPr>
            <a:fld id="{49415491-896B-4313-B3C4-82603A4DE31E}" type="slidenum">
              <a:rPr lang="en-US"/>
              <a:pPr>
                <a:defRPr/>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3"/>
          <p:cNvSpPr>
            <a:spLocks noGrp="1"/>
          </p:cNvSpPr>
          <p:nvPr>
            <p:ph type="dt" sz="half" idx="10"/>
          </p:nvPr>
        </p:nvSpPr>
        <p:spPr/>
        <p:txBody>
          <a:bodyPr/>
          <a:lstStyle>
            <a:lvl1pPr>
              <a:defRPr/>
            </a:lvl1pPr>
          </a:lstStyle>
          <a:p>
            <a:pPr>
              <a:defRPr/>
            </a:pPr>
            <a:endParaRPr lang="en-US"/>
          </a:p>
        </p:txBody>
      </p:sp>
      <p:sp>
        <p:nvSpPr>
          <p:cNvPr id="6" name="Θέση υποσέλιδου 4"/>
          <p:cNvSpPr>
            <a:spLocks noGrp="1"/>
          </p:cNvSpPr>
          <p:nvPr>
            <p:ph type="ftr" sz="quarter" idx="11"/>
          </p:nvPr>
        </p:nvSpPr>
        <p:spPr/>
        <p:txBody>
          <a:bodyPr/>
          <a:lstStyle>
            <a:lvl1pPr>
              <a:defRPr/>
            </a:lvl1pPr>
          </a:lstStyle>
          <a:p>
            <a:pPr>
              <a:defRPr/>
            </a:pPr>
            <a:endParaRPr lang="en-US"/>
          </a:p>
        </p:txBody>
      </p:sp>
      <p:sp>
        <p:nvSpPr>
          <p:cNvPr id="7" name="Θέση αριθμού διαφάνειας 5"/>
          <p:cNvSpPr>
            <a:spLocks noGrp="1"/>
          </p:cNvSpPr>
          <p:nvPr>
            <p:ph type="sldNum" sz="quarter" idx="12"/>
          </p:nvPr>
        </p:nvSpPr>
        <p:spPr/>
        <p:txBody>
          <a:bodyPr/>
          <a:lstStyle>
            <a:lvl1pPr>
              <a:defRPr/>
            </a:lvl1pPr>
          </a:lstStyle>
          <a:p>
            <a:pPr>
              <a:defRPr/>
            </a:pPr>
            <a:fld id="{3C858ED7-205D-481E-A1A6-F37A45D0484C}" type="slidenum">
              <a:rPr lang="en-US"/>
              <a:pPr>
                <a:defRPr/>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3"/>
          <p:cNvSpPr>
            <a:spLocks noGrp="1"/>
          </p:cNvSpPr>
          <p:nvPr>
            <p:ph type="dt" sz="half" idx="10"/>
          </p:nvPr>
        </p:nvSpPr>
        <p:spPr/>
        <p:txBody>
          <a:bodyPr/>
          <a:lstStyle>
            <a:lvl1pPr>
              <a:defRPr/>
            </a:lvl1pPr>
          </a:lstStyle>
          <a:p>
            <a:pPr>
              <a:defRPr/>
            </a:pPr>
            <a:endParaRPr lang="en-US"/>
          </a:p>
        </p:txBody>
      </p:sp>
      <p:sp>
        <p:nvSpPr>
          <p:cNvPr id="8" name="Θέση υποσέλιδου 4"/>
          <p:cNvSpPr>
            <a:spLocks noGrp="1"/>
          </p:cNvSpPr>
          <p:nvPr>
            <p:ph type="ftr" sz="quarter" idx="11"/>
          </p:nvPr>
        </p:nvSpPr>
        <p:spPr/>
        <p:txBody>
          <a:bodyPr/>
          <a:lstStyle>
            <a:lvl1pPr>
              <a:defRPr/>
            </a:lvl1pPr>
          </a:lstStyle>
          <a:p>
            <a:pPr>
              <a:defRPr/>
            </a:pPr>
            <a:endParaRPr lang="en-US"/>
          </a:p>
        </p:txBody>
      </p:sp>
      <p:sp>
        <p:nvSpPr>
          <p:cNvPr id="9" name="Θέση αριθμού διαφάνειας 5"/>
          <p:cNvSpPr>
            <a:spLocks noGrp="1"/>
          </p:cNvSpPr>
          <p:nvPr>
            <p:ph type="sldNum" sz="quarter" idx="12"/>
          </p:nvPr>
        </p:nvSpPr>
        <p:spPr/>
        <p:txBody>
          <a:bodyPr/>
          <a:lstStyle>
            <a:lvl1pPr>
              <a:defRPr/>
            </a:lvl1pPr>
          </a:lstStyle>
          <a:p>
            <a:pPr>
              <a:defRPr/>
            </a:pPr>
            <a:fld id="{2C8C774F-DBB6-4485-848A-20C3136F6547}" type="slidenum">
              <a:rPr lang="en-US"/>
              <a:pPr>
                <a:defRPr/>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3"/>
          <p:cNvSpPr>
            <a:spLocks noGrp="1"/>
          </p:cNvSpPr>
          <p:nvPr>
            <p:ph type="dt" sz="half" idx="10"/>
          </p:nvPr>
        </p:nvSpPr>
        <p:spPr/>
        <p:txBody>
          <a:bodyPr/>
          <a:lstStyle>
            <a:lvl1pPr>
              <a:defRPr/>
            </a:lvl1pPr>
          </a:lstStyle>
          <a:p>
            <a:pPr>
              <a:defRPr/>
            </a:pPr>
            <a:endParaRPr lang="en-US"/>
          </a:p>
        </p:txBody>
      </p:sp>
      <p:sp>
        <p:nvSpPr>
          <p:cNvPr id="4" name="Θέση υποσέλιδου 4"/>
          <p:cNvSpPr>
            <a:spLocks noGrp="1"/>
          </p:cNvSpPr>
          <p:nvPr>
            <p:ph type="ftr" sz="quarter" idx="11"/>
          </p:nvPr>
        </p:nvSpPr>
        <p:spPr/>
        <p:txBody>
          <a:bodyPr/>
          <a:lstStyle>
            <a:lvl1pPr>
              <a:defRPr/>
            </a:lvl1pPr>
          </a:lstStyle>
          <a:p>
            <a:pPr>
              <a:defRPr/>
            </a:pPr>
            <a:endParaRPr lang="en-US"/>
          </a:p>
        </p:txBody>
      </p:sp>
      <p:sp>
        <p:nvSpPr>
          <p:cNvPr id="5" name="Θέση αριθμού διαφάνειας 5"/>
          <p:cNvSpPr>
            <a:spLocks noGrp="1"/>
          </p:cNvSpPr>
          <p:nvPr>
            <p:ph type="sldNum" sz="quarter" idx="12"/>
          </p:nvPr>
        </p:nvSpPr>
        <p:spPr/>
        <p:txBody>
          <a:bodyPr/>
          <a:lstStyle>
            <a:lvl1pPr>
              <a:defRPr/>
            </a:lvl1pPr>
          </a:lstStyle>
          <a:p>
            <a:pPr>
              <a:defRPr/>
            </a:pPr>
            <a:fld id="{4E2B0D43-A5CA-4B5F-86B4-2FA53F07FDA5}" type="slidenum">
              <a:rPr lang="en-US"/>
              <a:pPr>
                <a:defRPr/>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3"/>
          <p:cNvSpPr>
            <a:spLocks noGrp="1"/>
          </p:cNvSpPr>
          <p:nvPr>
            <p:ph type="dt" sz="half" idx="10"/>
          </p:nvPr>
        </p:nvSpPr>
        <p:spPr/>
        <p:txBody>
          <a:bodyPr/>
          <a:lstStyle>
            <a:lvl1pPr>
              <a:defRPr/>
            </a:lvl1pPr>
          </a:lstStyle>
          <a:p>
            <a:pPr>
              <a:defRPr/>
            </a:pPr>
            <a:endParaRPr lang="en-US"/>
          </a:p>
        </p:txBody>
      </p:sp>
      <p:sp>
        <p:nvSpPr>
          <p:cNvPr id="3" name="Θέση υποσέλιδου 4"/>
          <p:cNvSpPr>
            <a:spLocks noGrp="1"/>
          </p:cNvSpPr>
          <p:nvPr>
            <p:ph type="ftr" sz="quarter" idx="11"/>
          </p:nvPr>
        </p:nvSpPr>
        <p:spPr/>
        <p:txBody>
          <a:bodyPr/>
          <a:lstStyle>
            <a:lvl1pPr>
              <a:defRPr/>
            </a:lvl1pPr>
          </a:lstStyle>
          <a:p>
            <a:pPr>
              <a:defRPr/>
            </a:pPr>
            <a:endParaRPr lang="en-US"/>
          </a:p>
        </p:txBody>
      </p:sp>
      <p:sp>
        <p:nvSpPr>
          <p:cNvPr id="4" name="Θέση αριθμού διαφάνειας 5"/>
          <p:cNvSpPr>
            <a:spLocks noGrp="1"/>
          </p:cNvSpPr>
          <p:nvPr>
            <p:ph type="sldNum" sz="quarter" idx="12"/>
          </p:nvPr>
        </p:nvSpPr>
        <p:spPr/>
        <p:txBody>
          <a:bodyPr/>
          <a:lstStyle>
            <a:lvl1pPr>
              <a:defRPr/>
            </a:lvl1pPr>
          </a:lstStyle>
          <a:p>
            <a:pPr>
              <a:defRPr/>
            </a:pPr>
            <a:fld id="{9CF1B752-026F-436F-8AA0-827610613B58}" type="slidenum">
              <a:rPr lang="en-US"/>
              <a:pPr>
                <a:defRPr/>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a:t>Στυλ κύριου τίτλου</a:t>
            </a: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3"/>
          <p:cNvSpPr>
            <a:spLocks noGrp="1"/>
          </p:cNvSpPr>
          <p:nvPr>
            <p:ph type="dt" sz="half" idx="10"/>
          </p:nvPr>
        </p:nvSpPr>
        <p:spPr/>
        <p:txBody>
          <a:bodyPr/>
          <a:lstStyle>
            <a:lvl1pPr>
              <a:defRPr/>
            </a:lvl1pPr>
          </a:lstStyle>
          <a:p>
            <a:pPr>
              <a:defRPr/>
            </a:pPr>
            <a:endParaRPr lang="en-US"/>
          </a:p>
        </p:txBody>
      </p:sp>
      <p:sp>
        <p:nvSpPr>
          <p:cNvPr id="6" name="Θέση υποσέλιδου 4"/>
          <p:cNvSpPr>
            <a:spLocks noGrp="1"/>
          </p:cNvSpPr>
          <p:nvPr>
            <p:ph type="ftr" sz="quarter" idx="11"/>
          </p:nvPr>
        </p:nvSpPr>
        <p:spPr/>
        <p:txBody>
          <a:bodyPr/>
          <a:lstStyle>
            <a:lvl1pPr>
              <a:defRPr/>
            </a:lvl1pPr>
          </a:lstStyle>
          <a:p>
            <a:pPr>
              <a:defRPr/>
            </a:pPr>
            <a:endParaRPr lang="en-US"/>
          </a:p>
        </p:txBody>
      </p:sp>
      <p:sp>
        <p:nvSpPr>
          <p:cNvPr id="7" name="Θέση αριθμού διαφάνειας 5"/>
          <p:cNvSpPr>
            <a:spLocks noGrp="1"/>
          </p:cNvSpPr>
          <p:nvPr>
            <p:ph type="sldNum" sz="quarter" idx="12"/>
          </p:nvPr>
        </p:nvSpPr>
        <p:spPr/>
        <p:txBody>
          <a:bodyPr/>
          <a:lstStyle>
            <a:lvl1pPr>
              <a:defRPr/>
            </a:lvl1pPr>
          </a:lstStyle>
          <a:p>
            <a:pPr>
              <a:defRPr/>
            </a:pPr>
            <a:fld id="{B731BDD2-4C19-4459-BF02-CC4548C6DB30}" type="slidenum">
              <a:rPr lang="en-US"/>
              <a:pPr>
                <a:defRPr/>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a:t>Στυλ κύριου τίτλου</a:t>
            </a:r>
          </a:p>
        </p:txBody>
      </p:sp>
      <p:sp>
        <p:nvSpPr>
          <p:cNvPr id="3" name="Θέση εικόνας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3"/>
          <p:cNvSpPr>
            <a:spLocks noGrp="1"/>
          </p:cNvSpPr>
          <p:nvPr>
            <p:ph type="dt" sz="half" idx="10"/>
          </p:nvPr>
        </p:nvSpPr>
        <p:spPr/>
        <p:txBody>
          <a:bodyPr/>
          <a:lstStyle>
            <a:lvl1pPr>
              <a:defRPr/>
            </a:lvl1pPr>
          </a:lstStyle>
          <a:p>
            <a:pPr>
              <a:defRPr/>
            </a:pPr>
            <a:endParaRPr lang="en-US"/>
          </a:p>
        </p:txBody>
      </p:sp>
      <p:sp>
        <p:nvSpPr>
          <p:cNvPr id="6" name="Θέση υποσέλιδου 4"/>
          <p:cNvSpPr>
            <a:spLocks noGrp="1"/>
          </p:cNvSpPr>
          <p:nvPr>
            <p:ph type="ftr" sz="quarter" idx="11"/>
          </p:nvPr>
        </p:nvSpPr>
        <p:spPr/>
        <p:txBody>
          <a:bodyPr/>
          <a:lstStyle>
            <a:lvl1pPr>
              <a:defRPr/>
            </a:lvl1pPr>
          </a:lstStyle>
          <a:p>
            <a:pPr>
              <a:defRPr/>
            </a:pPr>
            <a:endParaRPr lang="en-US"/>
          </a:p>
        </p:txBody>
      </p:sp>
      <p:sp>
        <p:nvSpPr>
          <p:cNvPr id="7" name="Θέση αριθμού διαφάνειας 5"/>
          <p:cNvSpPr>
            <a:spLocks noGrp="1"/>
          </p:cNvSpPr>
          <p:nvPr>
            <p:ph type="sldNum" sz="quarter" idx="12"/>
          </p:nvPr>
        </p:nvSpPr>
        <p:spPr/>
        <p:txBody>
          <a:bodyPr/>
          <a:lstStyle>
            <a:lvl1pPr>
              <a:defRPr/>
            </a:lvl1pPr>
          </a:lstStyle>
          <a:p>
            <a:pPr>
              <a:defRPr/>
            </a:pPr>
            <a:fld id="{E9903B74-5667-4AE4-B2FB-A005337FFA1A}" type="slidenum">
              <a:rPr lang="en-US"/>
              <a:pPr>
                <a:defRPr/>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altLang="el-GR"/>
              <a:t>Στυλ κύριου τίτλου</a:t>
            </a:r>
          </a:p>
        </p:txBody>
      </p:sp>
      <p:sp>
        <p:nvSpPr>
          <p:cNvPr id="1027" name="Θέση κειμένου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ltLang="el-GR"/>
              <a:t>Στυλ υποδείγματος κειμένου</a:t>
            </a:r>
          </a:p>
          <a:p>
            <a:pPr lvl="1"/>
            <a:r>
              <a:rPr lang="el-GR" altLang="el-GR"/>
              <a:t>Δεύτερου επιπέδου</a:t>
            </a:r>
          </a:p>
          <a:p>
            <a:pPr lvl="2"/>
            <a:r>
              <a:rPr lang="el-GR" altLang="el-GR"/>
              <a:t>Τρίτου επιπέδου</a:t>
            </a:r>
          </a:p>
          <a:p>
            <a:pPr lvl="3"/>
            <a:r>
              <a:rPr lang="el-GR" altLang="el-GR"/>
              <a:t>Τέταρτου επιπέδου</a:t>
            </a:r>
          </a:p>
          <a:p>
            <a:pPr lvl="4"/>
            <a:r>
              <a:rPr lang="el-GR" altLang="el-GR"/>
              <a:t>Πέμπτου επιπέδου</a:t>
            </a: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endParaRPr lang="en-US"/>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en-US"/>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810CBB06-7F7D-440D-989C-BBB943540B6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Τίτλος 1"/>
          <p:cNvSpPr>
            <a:spLocks noGrp="1"/>
          </p:cNvSpPr>
          <p:nvPr>
            <p:ph type="ctrTitle"/>
          </p:nvPr>
        </p:nvSpPr>
        <p:spPr/>
        <p:txBody>
          <a:bodyPr/>
          <a:lstStyle/>
          <a:p>
            <a:pPr eaLnBrk="1" hangingPunct="1"/>
            <a:endParaRPr lang="el-GR" altLang="el-GR"/>
          </a:p>
        </p:txBody>
      </p:sp>
      <p:sp>
        <p:nvSpPr>
          <p:cNvPr id="3" name="Υπότιτλος 2"/>
          <p:cNvSpPr>
            <a:spLocks noGrp="1"/>
          </p:cNvSpPr>
          <p:nvPr>
            <p:ph type="subTitle" idx="1"/>
          </p:nvPr>
        </p:nvSpPr>
        <p:spPr>
          <a:xfrm>
            <a:off x="179388" y="4652963"/>
            <a:ext cx="8785100" cy="1752600"/>
          </a:xfrm>
        </p:spPr>
        <p:txBody>
          <a:bodyPr rtlCol="0">
            <a:normAutofit fontScale="77500" lnSpcReduction="20000"/>
          </a:bodyPr>
          <a:lstStyle/>
          <a:p>
            <a:pPr eaLnBrk="1" fontAlgn="auto" hangingPunct="1">
              <a:spcAft>
                <a:spcPts val="0"/>
              </a:spcAft>
              <a:buFont typeface="Arial" panose="020B0604020202020204" pitchFamily="34" charset="0"/>
              <a:buNone/>
              <a:defRPr/>
            </a:pPr>
            <a:r>
              <a:rPr lang="el-GR" sz="4400" b="1" dirty="0">
                <a:solidFill>
                  <a:prstClr val="black"/>
                </a:solidFill>
              </a:rPr>
              <a:t>Ηράκλειο 12 &amp; 13 Ιουνίου 2019</a:t>
            </a:r>
          </a:p>
          <a:p>
            <a:pPr marR="45720" lvl="0" eaLnBrk="1" fontAlgn="auto" hangingPunct="1">
              <a:spcAft>
                <a:spcPts val="0"/>
              </a:spcAft>
              <a:buClr>
                <a:srgbClr val="0BD0D9"/>
              </a:buClr>
              <a:buSzPct val="95000"/>
              <a:defRPr/>
            </a:pPr>
            <a:r>
              <a:rPr lang="en-US" sz="4300" b="1" dirty="0">
                <a:solidFill>
                  <a:prstClr val="black"/>
                </a:solidFill>
              </a:rPr>
              <a:t>STRATENERGY </a:t>
            </a:r>
            <a:endParaRPr lang="el-GR" sz="4300" b="1" dirty="0">
              <a:solidFill>
                <a:prstClr val="black"/>
              </a:solidFill>
            </a:endParaRPr>
          </a:p>
          <a:p>
            <a:pPr marR="45720" lvl="0" eaLnBrk="1" fontAlgn="auto" hangingPunct="1">
              <a:spcAft>
                <a:spcPts val="0"/>
              </a:spcAft>
              <a:buClr>
                <a:srgbClr val="0BD0D9"/>
              </a:buClr>
              <a:buSzPct val="95000"/>
              <a:defRPr/>
            </a:pPr>
            <a:r>
              <a:rPr lang="el-GR" sz="3300" b="1" dirty="0">
                <a:solidFill>
                  <a:prstClr val="black"/>
                </a:solidFill>
              </a:rPr>
              <a:t>Παρουσίαση</a:t>
            </a:r>
            <a:r>
              <a:rPr lang="en-US" sz="3300" b="1" dirty="0">
                <a:solidFill>
                  <a:prstClr val="black"/>
                </a:solidFill>
              </a:rPr>
              <a:t> </a:t>
            </a:r>
            <a:r>
              <a:rPr lang="el-GR" sz="3300" b="1" dirty="0">
                <a:solidFill>
                  <a:prstClr val="black"/>
                </a:solidFill>
              </a:rPr>
              <a:t>Πορείας Έργου</a:t>
            </a:r>
            <a:r>
              <a:rPr lang="en-US" sz="3300" b="1" dirty="0">
                <a:solidFill>
                  <a:prstClr val="black"/>
                </a:solidFill>
              </a:rPr>
              <a:t> </a:t>
            </a:r>
            <a:r>
              <a:rPr lang="el-GR" sz="3300" b="1" dirty="0">
                <a:solidFill>
                  <a:prstClr val="black"/>
                </a:solidFill>
              </a:rPr>
              <a:t>από την Περιφέρεια Κρήτης (Δ4)</a:t>
            </a:r>
          </a:p>
        </p:txBody>
      </p:sp>
      <p:pic>
        <p:nvPicPr>
          <p:cNvPr id="2052" name="Εικόνα 1"/>
          <p:cNvPicPr>
            <a:picLocks noChangeAspect="1"/>
          </p:cNvPicPr>
          <p:nvPr/>
        </p:nvPicPr>
        <p:blipFill>
          <a:blip r:embed="rId2" cstate="print"/>
          <a:srcRect/>
          <a:stretch>
            <a:fillRect/>
          </a:stretch>
        </p:blipFill>
        <p:spPr bwMode="auto">
          <a:xfrm>
            <a:off x="9525" y="0"/>
            <a:ext cx="9144000" cy="4476750"/>
          </a:xfrm>
          <a:prstGeom prst="rect">
            <a:avLst/>
          </a:prstGeom>
          <a:noFill/>
          <a:ln w="9525">
            <a:noFill/>
            <a:miter lim="800000"/>
            <a:headEnd/>
            <a:tailEnd/>
          </a:ln>
        </p:spPr>
      </p:pic>
      <p:pic>
        <p:nvPicPr>
          <p:cNvPr id="2053" name="Picture 1"/>
          <p:cNvPicPr>
            <a:picLocks noChangeAspect="1" noChangeArrowheads="1"/>
          </p:cNvPicPr>
          <p:nvPr/>
        </p:nvPicPr>
        <p:blipFill>
          <a:blip r:embed="rId3" cstate="print"/>
          <a:srcRect/>
          <a:stretch>
            <a:fillRect/>
          </a:stretch>
        </p:blipFill>
        <p:spPr bwMode="auto">
          <a:xfrm>
            <a:off x="1042988" y="115888"/>
            <a:ext cx="2052637" cy="1450975"/>
          </a:xfrm>
          <a:prstGeom prst="rect">
            <a:avLst/>
          </a:prstGeom>
          <a:noFill/>
          <a:ln w="9525">
            <a:noFill/>
            <a:miter lim="800000"/>
            <a:headEnd/>
            <a:tailEnd/>
          </a:ln>
        </p:spPr>
      </p:pic>
      <p:pic>
        <p:nvPicPr>
          <p:cNvPr id="6" name="Picture 4" descr="LOGO ANEL 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8900" y="6261100"/>
            <a:ext cx="6794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descr="MCIT_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47875" y="6283325"/>
            <a:ext cx="42386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7" descr="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7725" y="6421438"/>
            <a:ext cx="5524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descr="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27600" y="6283325"/>
            <a:ext cx="6096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4" descr="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91175" y="6294438"/>
            <a:ext cx="600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3" descr="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96025" y="6246813"/>
            <a:ext cx="5619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2" descr="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16750" y="6380163"/>
            <a:ext cx="7239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1" descr="ÎÏÎ¿ÏÎ­Î»ÎµÏÎ¼Î± ÎµÎ¹ÎºÏÎ½Î±Ï Î³Î¹Î± ÏÎµÏÎ¹ÏÎ­ÏÎµÎ¹Î± ÎºÏÎ®ÏÎ·Ï"/>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11625" y="6161088"/>
            <a:ext cx="7239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1"/>
          <p:cNvPicPr>
            <a:picLocks noChangeAspect="1" noChangeArrowheads="1"/>
          </p:cNvPicPr>
          <p:nvPr/>
        </p:nvPicPr>
        <p:blipFill>
          <a:blip r:embed="rId2" cstate="print"/>
          <a:srcRect/>
          <a:stretch>
            <a:fillRect/>
          </a:stretch>
        </p:blipFill>
        <p:spPr bwMode="auto">
          <a:xfrm>
            <a:off x="0" y="0"/>
            <a:ext cx="2414588" cy="1706563"/>
          </a:xfrm>
          <a:prstGeom prst="rect">
            <a:avLst/>
          </a:prstGeom>
          <a:noFill/>
          <a:ln w="9525">
            <a:noFill/>
            <a:miter lim="800000"/>
            <a:headEnd/>
            <a:tailEnd/>
          </a:ln>
        </p:spPr>
      </p:pic>
      <p:pic>
        <p:nvPicPr>
          <p:cNvPr id="4099" name="Θέση περιεχομένου 2"/>
          <p:cNvPicPr>
            <a:picLocks noGrp="1" noChangeAspect="1" noChangeArrowheads="1"/>
          </p:cNvPicPr>
          <p:nvPr>
            <p:ph idx="1"/>
          </p:nvPr>
        </p:nvPicPr>
        <p:blipFill>
          <a:blip r:embed="rId3" cstate="print"/>
          <a:srcRect/>
          <a:stretch>
            <a:fillRect/>
          </a:stretch>
        </p:blipFill>
        <p:spPr>
          <a:xfrm>
            <a:off x="611188" y="5661025"/>
            <a:ext cx="8229600" cy="1196975"/>
          </a:xfrm>
        </p:spPr>
      </p:pic>
      <p:sp>
        <p:nvSpPr>
          <p:cNvPr id="5" name="4 - Ορθογώνιο"/>
          <p:cNvSpPr/>
          <p:nvPr/>
        </p:nvSpPr>
        <p:spPr>
          <a:xfrm>
            <a:off x="297310" y="1340768"/>
            <a:ext cx="8543478" cy="4786622"/>
          </a:xfrm>
          <a:prstGeom prst="rect">
            <a:avLst/>
          </a:prstGeom>
        </p:spPr>
        <p:txBody>
          <a:bodyPr wrap="square">
            <a:normAutofit/>
          </a:bodyPr>
          <a:lstStyle/>
          <a:p>
            <a:pPr algn="ctr" fontAlgn="auto">
              <a:spcBef>
                <a:spcPts val="0"/>
              </a:spcBef>
              <a:spcAft>
                <a:spcPts val="0"/>
              </a:spcAft>
              <a:defRPr/>
            </a:pPr>
            <a:r>
              <a:rPr lang="el-GR" b="1" dirty="0"/>
              <a:t>ΟΙΚΟΔΟΜΙΚΕΣ ΕΡΓΑΣΙΕΣ</a:t>
            </a:r>
          </a:p>
          <a:p>
            <a:pPr algn="ctr" fontAlgn="auto">
              <a:spcBef>
                <a:spcPts val="0"/>
              </a:spcBef>
              <a:spcAft>
                <a:spcPts val="0"/>
              </a:spcAft>
              <a:defRPr/>
            </a:pPr>
            <a:r>
              <a:rPr lang="el-GR" b="1" dirty="0"/>
              <a:t> </a:t>
            </a:r>
          </a:p>
          <a:p>
            <a:pPr marL="285750" indent="-285750" algn="ctr" fontAlgn="auto">
              <a:spcBef>
                <a:spcPts val="1800"/>
              </a:spcBef>
              <a:spcAft>
                <a:spcPts val="0"/>
              </a:spcAft>
              <a:buFont typeface="Wingdings" panose="05000000000000000000" pitchFamily="2" charset="2"/>
              <a:buChar char="ü"/>
              <a:defRPr/>
            </a:pPr>
            <a:r>
              <a:rPr lang="el-GR" dirty="0"/>
              <a:t>Θερμομόνωση δώματος και κάθετων επιφανειών</a:t>
            </a:r>
          </a:p>
          <a:p>
            <a:pPr marL="285750" indent="-285750" algn="ctr" fontAlgn="auto">
              <a:spcBef>
                <a:spcPts val="1800"/>
              </a:spcBef>
              <a:spcAft>
                <a:spcPts val="0"/>
              </a:spcAft>
              <a:buFont typeface="Wingdings" panose="05000000000000000000" pitchFamily="2" charset="2"/>
              <a:buChar char="ü"/>
              <a:defRPr/>
            </a:pPr>
            <a:r>
              <a:rPr lang="el-GR" dirty="0"/>
              <a:t>Αντικατάσταση υαλοστασίων με διπλούς ενεργειακούς υαλοπίνακες</a:t>
            </a:r>
          </a:p>
          <a:p>
            <a:pPr marL="285750" indent="-285750" algn="ctr" fontAlgn="auto">
              <a:spcBef>
                <a:spcPts val="1800"/>
              </a:spcBef>
              <a:spcAft>
                <a:spcPts val="0"/>
              </a:spcAft>
              <a:buFont typeface="Wingdings" panose="05000000000000000000" pitchFamily="2" charset="2"/>
              <a:buChar char="ü"/>
              <a:defRPr/>
            </a:pPr>
            <a:r>
              <a:rPr lang="el-GR" dirty="0"/>
              <a:t>Αντικατάσταση ψευδοροφών με γυψοσανίδα και πλάκες ορυκτών ινών</a:t>
            </a:r>
          </a:p>
          <a:p>
            <a:pPr marL="285750" indent="-285750" algn="ctr" fontAlgn="auto">
              <a:spcBef>
                <a:spcPts val="1800"/>
              </a:spcBef>
              <a:spcAft>
                <a:spcPts val="0"/>
              </a:spcAft>
              <a:buFont typeface="Wingdings" panose="05000000000000000000" pitchFamily="2" charset="2"/>
              <a:buChar char="ü"/>
              <a:defRPr/>
            </a:pPr>
            <a:r>
              <a:rPr lang="el-GR" dirty="0"/>
              <a:t>Δημιουργία </a:t>
            </a:r>
            <a:r>
              <a:rPr lang="el-GR" dirty="0" err="1"/>
              <a:t>πυροδιαμερισμάτων</a:t>
            </a:r>
            <a:endParaRPr lang="el-GR" dirty="0"/>
          </a:p>
          <a:p>
            <a:pPr marL="285750" indent="-285750" algn="ctr" fontAlgn="auto">
              <a:spcBef>
                <a:spcPts val="1800"/>
              </a:spcBef>
              <a:spcAft>
                <a:spcPts val="0"/>
              </a:spcAft>
              <a:buFont typeface="Wingdings" panose="05000000000000000000" pitchFamily="2" charset="2"/>
              <a:buChar char="ü"/>
              <a:defRPr/>
            </a:pPr>
            <a:r>
              <a:rPr lang="el-GR" dirty="0"/>
              <a:t>Απαραίτητοι χρωματισμοί</a:t>
            </a:r>
          </a:p>
        </p:txBody>
      </p:sp>
      <p:sp>
        <p:nvSpPr>
          <p:cNvPr id="8" name="Τίτλος 1"/>
          <p:cNvSpPr txBox="1">
            <a:spLocks/>
          </p:cNvSpPr>
          <p:nvPr/>
        </p:nvSpPr>
        <p:spPr bwMode="auto">
          <a:xfrm>
            <a:off x="2414588" y="97198"/>
            <a:ext cx="6426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l-GR" altLang="el-GR" sz="3200" dirty="0"/>
              <a:t>ΠΡΟΤΕΙΝΟΜΕΝΕΣ ΕΠΕΜΒΑΣΕΙΣ</a:t>
            </a:r>
          </a:p>
        </p:txBody>
      </p:sp>
    </p:spTree>
    <p:extLst>
      <p:ext uri="{BB962C8B-B14F-4D97-AF65-F5344CB8AC3E}">
        <p14:creationId xmlns:p14="http://schemas.microsoft.com/office/powerpoint/2010/main" val="175179509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1"/>
          <p:cNvPicPr>
            <a:picLocks noChangeAspect="1" noChangeArrowheads="1"/>
          </p:cNvPicPr>
          <p:nvPr/>
        </p:nvPicPr>
        <p:blipFill>
          <a:blip r:embed="rId2" cstate="print"/>
          <a:srcRect/>
          <a:stretch>
            <a:fillRect/>
          </a:stretch>
        </p:blipFill>
        <p:spPr bwMode="auto">
          <a:xfrm>
            <a:off x="0" y="0"/>
            <a:ext cx="2414588" cy="1706563"/>
          </a:xfrm>
          <a:prstGeom prst="rect">
            <a:avLst/>
          </a:prstGeom>
          <a:noFill/>
          <a:ln w="9525">
            <a:noFill/>
            <a:miter lim="800000"/>
            <a:headEnd/>
            <a:tailEnd/>
          </a:ln>
        </p:spPr>
      </p:pic>
      <p:pic>
        <p:nvPicPr>
          <p:cNvPr id="4099" name="Θέση περιεχομένου 2"/>
          <p:cNvPicPr>
            <a:picLocks noGrp="1" noChangeAspect="1" noChangeArrowheads="1"/>
          </p:cNvPicPr>
          <p:nvPr>
            <p:ph idx="1"/>
          </p:nvPr>
        </p:nvPicPr>
        <p:blipFill>
          <a:blip r:embed="rId3" cstate="print"/>
          <a:srcRect/>
          <a:stretch>
            <a:fillRect/>
          </a:stretch>
        </p:blipFill>
        <p:spPr>
          <a:xfrm>
            <a:off x="611188" y="5661025"/>
            <a:ext cx="8229600" cy="1196975"/>
          </a:xfrm>
        </p:spPr>
      </p:pic>
      <p:sp>
        <p:nvSpPr>
          <p:cNvPr id="8" name="Τίτλος 1"/>
          <p:cNvSpPr txBox="1">
            <a:spLocks/>
          </p:cNvSpPr>
          <p:nvPr/>
        </p:nvSpPr>
        <p:spPr bwMode="auto">
          <a:xfrm>
            <a:off x="2414588" y="97198"/>
            <a:ext cx="6426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l-GR" altLang="el-GR" sz="3200" dirty="0"/>
              <a:t>ΠΡΟΤΕΙΝΟΜΕΝΕΣ ΕΠΕΜΒΑΣΕΙΣ</a:t>
            </a:r>
          </a:p>
        </p:txBody>
      </p:sp>
      <p:sp>
        <p:nvSpPr>
          <p:cNvPr id="10" name="4 - Ορθογώνιο"/>
          <p:cNvSpPr/>
          <p:nvPr/>
        </p:nvSpPr>
        <p:spPr>
          <a:xfrm>
            <a:off x="611188" y="1340768"/>
            <a:ext cx="8137276" cy="4786622"/>
          </a:xfrm>
          <a:prstGeom prst="rect">
            <a:avLst/>
          </a:prstGeom>
        </p:spPr>
        <p:txBody>
          <a:bodyPr wrap="square">
            <a:normAutofit/>
          </a:bodyPr>
          <a:lstStyle/>
          <a:p>
            <a:pPr algn="ctr" fontAlgn="auto">
              <a:spcBef>
                <a:spcPts val="0"/>
              </a:spcBef>
              <a:spcAft>
                <a:spcPts val="0"/>
              </a:spcAft>
              <a:defRPr/>
            </a:pPr>
            <a:r>
              <a:rPr lang="el-GR" b="1" dirty="0"/>
              <a:t>Η/Μ ΕΡΓΑΣΙΕΣ</a:t>
            </a:r>
          </a:p>
          <a:p>
            <a:pPr marL="285750" indent="-285750" algn="ctr" fontAlgn="auto">
              <a:spcBef>
                <a:spcPts val="1200"/>
              </a:spcBef>
              <a:spcAft>
                <a:spcPts val="0"/>
              </a:spcAft>
              <a:buFont typeface="Wingdings" panose="05000000000000000000" pitchFamily="2" charset="2"/>
              <a:buChar char="ü"/>
              <a:defRPr/>
            </a:pPr>
            <a:r>
              <a:rPr lang="el-GR" dirty="0"/>
              <a:t>Ριζική αναδιάρθρωση ηλεκτρολογικής εγκατάστασης (ισχυρά - ασθενή ρεύματα)</a:t>
            </a:r>
          </a:p>
          <a:p>
            <a:pPr marL="285750" indent="-285750" algn="ctr" fontAlgn="auto">
              <a:spcBef>
                <a:spcPts val="1200"/>
              </a:spcBef>
              <a:spcAft>
                <a:spcPts val="0"/>
              </a:spcAft>
              <a:buFont typeface="Wingdings" panose="05000000000000000000" pitchFamily="2" charset="2"/>
              <a:buChar char="ü"/>
              <a:defRPr/>
            </a:pPr>
            <a:r>
              <a:rPr lang="el-GR" dirty="0"/>
              <a:t>Αντικατάσταση Η/Ζ με μεγαλύτερο</a:t>
            </a:r>
          </a:p>
          <a:p>
            <a:pPr marL="285750" indent="-285750" algn="ctr" fontAlgn="auto">
              <a:spcBef>
                <a:spcPts val="1200"/>
              </a:spcBef>
              <a:spcAft>
                <a:spcPts val="0"/>
              </a:spcAft>
              <a:buFont typeface="Wingdings" panose="05000000000000000000" pitchFamily="2" charset="2"/>
              <a:buChar char="ü"/>
              <a:defRPr/>
            </a:pPr>
            <a:r>
              <a:rPr lang="el-GR" dirty="0"/>
              <a:t>Εγκατάσταση συστήματος κεντρικού </a:t>
            </a:r>
            <a:r>
              <a:rPr lang="en-GB" dirty="0"/>
              <a:t>UPS</a:t>
            </a:r>
            <a:endParaRPr lang="el-GR" dirty="0"/>
          </a:p>
          <a:p>
            <a:pPr marL="285750" indent="-285750" algn="ctr" fontAlgn="auto">
              <a:spcBef>
                <a:spcPts val="1200"/>
              </a:spcBef>
              <a:spcAft>
                <a:spcPts val="0"/>
              </a:spcAft>
              <a:buFont typeface="Wingdings" panose="05000000000000000000" pitchFamily="2" charset="2"/>
              <a:buChar char="ü"/>
              <a:defRPr/>
            </a:pPr>
            <a:r>
              <a:rPr lang="el-GR" dirty="0"/>
              <a:t>Μείωση τιμής γείωσης /</a:t>
            </a:r>
            <a:r>
              <a:rPr lang="el-GR" dirty="0" err="1"/>
              <a:t>αντικεραυνική</a:t>
            </a:r>
            <a:r>
              <a:rPr lang="el-GR" dirty="0"/>
              <a:t> προστασία</a:t>
            </a:r>
          </a:p>
          <a:p>
            <a:pPr marL="285750" indent="-285750" algn="ctr" fontAlgn="auto">
              <a:spcBef>
                <a:spcPts val="1200"/>
              </a:spcBef>
              <a:spcAft>
                <a:spcPts val="0"/>
              </a:spcAft>
              <a:buFont typeface="Wingdings" panose="05000000000000000000" pitchFamily="2" charset="2"/>
              <a:buChar char="ü"/>
              <a:defRPr/>
            </a:pPr>
            <a:r>
              <a:rPr lang="el-GR" dirty="0"/>
              <a:t>Αντικατάσταση φωτισμού με συστήματα LED</a:t>
            </a:r>
          </a:p>
          <a:p>
            <a:pPr marL="285750" indent="-285750" algn="ctr" fontAlgn="auto">
              <a:spcBef>
                <a:spcPts val="1200"/>
              </a:spcBef>
              <a:spcAft>
                <a:spcPts val="0"/>
              </a:spcAft>
              <a:buFont typeface="Wingdings" panose="05000000000000000000" pitchFamily="2" charset="2"/>
              <a:buChar char="ü"/>
              <a:defRPr/>
            </a:pPr>
            <a:r>
              <a:rPr lang="el-GR" dirty="0"/>
              <a:t>Εγκατάσταση συστημάτων ασφαλείας </a:t>
            </a:r>
          </a:p>
          <a:p>
            <a:pPr marL="285750" indent="-285750" algn="ctr" fontAlgn="auto">
              <a:spcBef>
                <a:spcPts val="1200"/>
              </a:spcBef>
              <a:spcAft>
                <a:spcPts val="0"/>
              </a:spcAft>
              <a:buFont typeface="Wingdings" panose="05000000000000000000" pitchFamily="2" charset="2"/>
              <a:buChar char="ü"/>
              <a:defRPr/>
            </a:pPr>
            <a:r>
              <a:rPr lang="el-GR" dirty="0"/>
              <a:t>Εγκατάσταση αυτόνομου </a:t>
            </a:r>
            <a:r>
              <a:rPr lang="el-GR" dirty="0" err="1"/>
              <a:t>φωτοβολταϊκού</a:t>
            </a:r>
            <a:r>
              <a:rPr lang="el-GR" dirty="0"/>
              <a:t> στο δώμα</a:t>
            </a:r>
          </a:p>
          <a:p>
            <a:pPr marL="285750" indent="-285750" algn="ctr" fontAlgn="auto">
              <a:spcBef>
                <a:spcPts val="1200"/>
              </a:spcBef>
              <a:spcAft>
                <a:spcPts val="0"/>
              </a:spcAft>
              <a:buFont typeface="Wingdings" panose="05000000000000000000" pitchFamily="2" charset="2"/>
              <a:buChar char="ü"/>
              <a:defRPr/>
            </a:pPr>
            <a:r>
              <a:rPr lang="el-GR" dirty="0"/>
              <a:t>Αναβάθμιση συστήματος ψύξης/θέρμανσης</a:t>
            </a:r>
          </a:p>
          <a:p>
            <a:pPr marL="285750" indent="-285750" algn="ctr" fontAlgn="auto">
              <a:spcBef>
                <a:spcPts val="1200"/>
              </a:spcBef>
              <a:spcAft>
                <a:spcPts val="0"/>
              </a:spcAft>
              <a:buFont typeface="Wingdings" panose="05000000000000000000" pitchFamily="2" charset="2"/>
              <a:buChar char="ü"/>
              <a:defRPr/>
            </a:pPr>
            <a:r>
              <a:rPr lang="el-GR" dirty="0"/>
              <a:t>Σύστημα αυτοματισμού </a:t>
            </a:r>
            <a:r>
              <a:rPr lang="en-GB" dirty="0"/>
              <a:t>KNX</a:t>
            </a:r>
            <a:endParaRPr lang="el-GR" dirty="0"/>
          </a:p>
          <a:p>
            <a:pPr algn="ctr" fontAlgn="auto">
              <a:spcBef>
                <a:spcPts val="0"/>
              </a:spcBef>
              <a:spcAft>
                <a:spcPts val="0"/>
              </a:spcAft>
              <a:defRPr/>
            </a:pPr>
            <a:endParaRPr lang="el-GR" dirty="0"/>
          </a:p>
          <a:p>
            <a:pPr algn="ctr" fontAlgn="auto">
              <a:spcBef>
                <a:spcPts val="0"/>
              </a:spcBef>
              <a:spcAft>
                <a:spcPts val="0"/>
              </a:spcAft>
              <a:defRPr/>
            </a:pPr>
            <a:endParaRPr lang="el-GR" dirty="0"/>
          </a:p>
          <a:p>
            <a:pPr algn="ctr" fontAlgn="auto">
              <a:spcBef>
                <a:spcPts val="0"/>
              </a:spcBef>
              <a:spcAft>
                <a:spcPts val="0"/>
              </a:spcAft>
              <a:defRPr/>
            </a:pPr>
            <a:endParaRPr lang="el-GR" dirty="0"/>
          </a:p>
          <a:p>
            <a:pPr algn="ctr" fontAlgn="auto">
              <a:spcBef>
                <a:spcPts val="0"/>
              </a:spcBef>
              <a:spcAft>
                <a:spcPts val="0"/>
              </a:spcAft>
              <a:defRPr/>
            </a:pPr>
            <a:endParaRPr lang="el-GR" dirty="0"/>
          </a:p>
          <a:p>
            <a:pPr algn="ctr" fontAlgn="auto">
              <a:spcBef>
                <a:spcPts val="0"/>
              </a:spcBef>
              <a:spcAft>
                <a:spcPts val="0"/>
              </a:spcAft>
              <a:defRPr/>
            </a:pPr>
            <a:endParaRPr lang="el-GR" dirty="0"/>
          </a:p>
          <a:p>
            <a:pPr algn="ctr" fontAlgn="auto">
              <a:spcBef>
                <a:spcPts val="0"/>
              </a:spcBef>
              <a:spcAft>
                <a:spcPts val="0"/>
              </a:spcAft>
              <a:defRPr/>
            </a:pPr>
            <a:endParaRPr lang="el-GR" dirty="0"/>
          </a:p>
          <a:p>
            <a:pPr algn="ctr" fontAlgn="auto">
              <a:spcBef>
                <a:spcPts val="0"/>
              </a:spcBef>
              <a:spcAft>
                <a:spcPts val="0"/>
              </a:spcAft>
              <a:defRPr/>
            </a:pPr>
            <a:endParaRPr lang="el-GR" dirty="0"/>
          </a:p>
          <a:p>
            <a:pPr algn="ctr" fontAlgn="auto">
              <a:spcBef>
                <a:spcPts val="0"/>
              </a:spcBef>
              <a:spcAft>
                <a:spcPts val="0"/>
              </a:spcAft>
              <a:defRPr/>
            </a:pPr>
            <a:endParaRPr lang="el-GR" dirty="0"/>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1"/>
          <p:cNvPicPr>
            <a:picLocks noChangeAspect="1" noChangeArrowheads="1"/>
          </p:cNvPicPr>
          <p:nvPr/>
        </p:nvPicPr>
        <p:blipFill>
          <a:blip r:embed="rId2" cstate="print"/>
          <a:srcRect/>
          <a:stretch>
            <a:fillRect/>
          </a:stretch>
        </p:blipFill>
        <p:spPr bwMode="auto">
          <a:xfrm>
            <a:off x="0" y="0"/>
            <a:ext cx="2414588" cy="1706563"/>
          </a:xfrm>
          <a:prstGeom prst="rect">
            <a:avLst/>
          </a:prstGeom>
          <a:noFill/>
          <a:ln w="9525">
            <a:noFill/>
            <a:miter lim="800000"/>
            <a:headEnd/>
            <a:tailEnd/>
          </a:ln>
        </p:spPr>
      </p:pic>
      <p:pic>
        <p:nvPicPr>
          <p:cNvPr id="4099" name="Θέση περιεχομένου 2"/>
          <p:cNvPicPr>
            <a:picLocks noGrp="1" noChangeAspect="1" noChangeArrowheads="1"/>
          </p:cNvPicPr>
          <p:nvPr>
            <p:ph idx="1"/>
          </p:nvPr>
        </p:nvPicPr>
        <p:blipFill>
          <a:blip r:embed="rId3" cstate="print"/>
          <a:srcRect/>
          <a:stretch>
            <a:fillRect/>
          </a:stretch>
        </p:blipFill>
        <p:spPr>
          <a:xfrm>
            <a:off x="611188" y="5661025"/>
            <a:ext cx="8229600" cy="1196975"/>
          </a:xfrm>
        </p:spPr>
      </p:pic>
      <p:sp>
        <p:nvSpPr>
          <p:cNvPr id="5" name="4 - Ορθογώνιο"/>
          <p:cNvSpPr/>
          <p:nvPr/>
        </p:nvSpPr>
        <p:spPr>
          <a:xfrm>
            <a:off x="395536" y="1340768"/>
            <a:ext cx="8424936" cy="2400657"/>
          </a:xfrm>
          <a:prstGeom prst="rect">
            <a:avLst/>
          </a:prstGeom>
        </p:spPr>
        <p:txBody>
          <a:bodyPr wrap="square">
            <a:spAutoFit/>
          </a:bodyPr>
          <a:lstStyle/>
          <a:p>
            <a:pPr algn="ctr" fontAlgn="auto">
              <a:spcBef>
                <a:spcPts val="0"/>
              </a:spcBef>
              <a:spcAft>
                <a:spcPts val="0"/>
              </a:spcAft>
              <a:defRPr/>
            </a:pPr>
            <a:r>
              <a:rPr lang="el-GR" b="1" dirty="0"/>
              <a:t>ΦΩΤΟΒΟΛΤΑΪΚΟ ΣΥΣΤΗΜΑ</a:t>
            </a:r>
          </a:p>
          <a:p>
            <a:pPr marL="285750" indent="-285750" algn="ctr" fontAlgn="auto">
              <a:spcBef>
                <a:spcPts val="1800"/>
              </a:spcBef>
              <a:spcAft>
                <a:spcPts val="0"/>
              </a:spcAft>
              <a:buFont typeface="Wingdings" panose="05000000000000000000" pitchFamily="2" charset="2"/>
              <a:buChar char="ü"/>
              <a:defRPr/>
            </a:pPr>
            <a:r>
              <a:rPr lang="el-GR" dirty="0"/>
              <a:t>Φωτοβολταϊκά στοιχεία συνολικής ισχύος 36 </a:t>
            </a:r>
            <a:r>
              <a:rPr lang="en-US" dirty="0" err="1"/>
              <a:t>kWp</a:t>
            </a:r>
            <a:endParaRPr lang="el-GR" dirty="0"/>
          </a:p>
          <a:p>
            <a:pPr marL="285750" indent="-285750" algn="ctr" fontAlgn="auto">
              <a:spcBef>
                <a:spcPts val="1800"/>
              </a:spcBef>
              <a:spcAft>
                <a:spcPts val="0"/>
              </a:spcAft>
              <a:buFont typeface="Wingdings" panose="05000000000000000000" pitchFamily="2" charset="2"/>
              <a:buChar char="ü"/>
              <a:defRPr/>
            </a:pPr>
            <a:r>
              <a:rPr lang="el-GR" dirty="0"/>
              <a:t>Μετρητές παραγωγής/κατανάλωσης ηλεκτρικού ρεύματος</a:t>
            </a:r>
          </a:p>
          <a:p>
            <a:pPr marL="285750" indent="-285750" algn="ctr" fontAlgn="auto">
              <a:spcBef>
                <a:spcPts val="1800"/>
              </a:spcBef>
              <a:spcAft>
                <a:spcPts val="0"/>
              </a:spcAft>
              <a:buFont typeface="Wingdings" panose="05000000000000000000" pitchFamily="2" charset="2"/>
              <a:buChar char="ü"/>
              <a:defRPr/>
            </a:pPr>
            <a:r>
              <a:rPr lang="el-GR" dirty="0"/>
              <a:t>Διασύνδεση με το σύστημα ΚΝΧ</a:t>
            </a:r>
          </a:p>
          <a:p>
            <a:pPr marL="285750" indent="-285750" algn="ctr" fontAlgn="auto">
              <a:spcBef>
                <a:spcPts val="1800"/>
              </a:spcBef>
              <a:spcAft>
                <a:spcPts val="0"/>
              </a:spcAft>
              <a:buFont typeface="Wingdings" panose="05000000000000000000" pitchFamily="2" charset="2"/>
              <a:buChar char="ü"/>
              <a:defRPr/>
            </a:pPr>
            <a:r>
              <a:rPr lang="el-GR" dirty="0"/>
              <a:t>Η/Υ και λογισμικό καταγραφής και απεικόνισης δεδομένων</a:t>
            </a:r>
          </a:p>
        </p:txBody>
      </p:sp>
      <p:sp>
        <p:nvSpPr>
          <p:cNvPr id="8" name="Τίτλος 1"/>
          <p:cNvSpPr txBox="1">
            <a:spLocks/>
          </p:cNvSpPr>
          <p:nvPr/>
        </p:nvSpPr>
        <p:spPr bwMode="auto">
          <a:xfrm>
            <a:off x="2414588" y="97198"/>
            <a:ext cx="6426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l-GR" altLang="el-GR" sz="3200" dirty="0"/>
              <a:t>ΠΡΟΤΕΙΝΟΜΕΝΕΣ ΕΠΕΜΒΑΣΕΙΣ</a:t>
            </a:r>
          </a:p>
        </p:txBody>
      </p:sp>
    </p:spTree>
    <p:extLst>
      <p:ext uri="{BB962C8B-B14F-4D97-AF65-F5344CB8AC3E}">
        <p14:creationId xmlns:p14="http://schemas.microsoft.com/office/powerpoint/2010/main" val="9333020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1"/>
          <p:cNvPicPr>
            <a:picLocks noChangeAspect="1" noChangeArrowheads="1"/>
          </p:cNvPicPr>
          <p:nvPr/>
        </p:nvPicPr>
        <p:blipFill>
          <a:blip r:embed="rId2" cstate="print"/>
          <a:srcRect/>
          <a:stretch>
            <a:fillRect/>
          </a:stretch>
        </p:blipFill>
        <p:spPr bwMode="auto">
          <a:xfrm>
            <a:off x="0" y="0"/>
            <a:ext cx="2414588" cy="1706563"/>
          </a:xfrm>
          <a:prstGeom prst="rect">
            <a:avLst/>
          </a:prstGeom>
          <a:noFill/>
          <a:ln w="9525">
            <a:noFill/>
            <a:miter lim="800000"/>
            <a:headEnd/>
            <a:tailEnd/>
          </a:ln>
        </p:spPr>
      </p:pic>
      <p:pic>
        <p:nvPicPr>
          <p:cNvPr id="4099" name="Θέση περιεχομένου 2"/>
          <p:cNvPicPr>
            <a:picLocks noGrp="1" noChangeAspect="1" noChangeArrowheads="1"/>
          </p:cNvPicPr>
          <p:nvPr>
            <p:ph idx="1"/>
          </p:nvPr>
        </p:nvPicPr>
        <p:blipFill>
          <a:blip r:embed="rId3" cstate="print"/>
          <a:srcRect/>
          <a:stretch>
            <a:fillRect/>
          </a:stretch>
        </p:blipFill>
        <p:spPr>
          <a:xfrm>
            <a:off x="611188" y="5661025"/>
            <a:ext cx="8229600" cy="1196975"/>
          </a:xfrm>
        </p:spPr>
      </p:pic>
      <p:sp>
        <p:nvSpPr>
          <p:cNvPr id="5" name="4 - Ορθογώνιο"/>
          <p:cNvSpPr/>
          <p:nvPr/>
        </p:nvSpPr>
        <p:spPr>
          <a:xfrm>
            <a:off x="395536" y="1340768"/>
            <a:ext cx="8424936" cy="2554545"/>
          </a:xfrm>
          <a:prstGeom prst="rect">
            <a:avLst/>
          </a:prstGeom>
        </p:spPr>
        <p:txBody>
          <a:bodyPr wrap="square">
            <a:spAutoFit/>
          </a:bodyPr>
          <a:lstStyle/>
          <a:p>
            <a:pPr algn="ctr" fontAlgn="auto">
              <a:spcBef>
                <a:spcPts val="0"/>
              </a:spcBef>
              <a:spcAft>
                <a:spcPts val="0"/>
              </a:spcAft>
              <a:defRPr/>
            </a:pPr>
            <a:endParaRPr lang="el-GR" sz="1600" dirty="0"/>
          </a:p>
          <a:p>
            <a:pPr algn="ctr" fontAlgn="auto">
              <a:spcBef>
                <a:spcPts val="0"/>
              </a:spcBef>
              <a:spcAft>
                <a:spcPts val="0"/>
              </a:spcAft>
              <a:defRPr/>
            </a:pPr>
            <a:endParaRPr lang="el-GR" sz="1600" dirty="0"/>
          </a:p>
          <a:p>
            <a:pPr algn="ctr" fontAlgn="auto">
              <a:spcBef>
                <a:spcPts val="0"/>
              </a:spcBef>
              <a:spcAft>
                <a:spcPts val="0"/>
              </a:spcAft>
              <a:defRPr/>
            </a:pPr>
            <a:endParaRPr lang="el-GR" sz="1600" dirty="0"/>
          </a:p>
          <a:p>
            <a:pPr algn="ctr" fontAlgn="auto">
              <a:spcBef>
                <a:spcPts val="0"/>
              </a:spcBef>
              <a:spcAft>
                <a:spcPts val="0"/>
              </a:spcAft>
              <a:defRPr/>
            </a:pPr>
            <a:endParaRPr lang="el-GR" sz="1600" dirty="0"/>
          </a:p>
          <a:p>
            <a:pPr algn="ctr" fontAlgn="auto">
              <a:spcBef>
                <a:spcPts val="0"/>
              </a:spcBef>
              <a:spcAft>
                <a:spcPts val="0"/>
              </a:spcAft>
              <a:defRPr/>
            </a:pPr>
            <a:endParaRPr lang="el-GR" sz="1600" dirty="0"/>
          </a:p>
          <a:p>
            <a:pPr algn="ctr" fontAlgn="auto">
              <a:spcBef>
                <a:spcPts val="0"/>
              </a:spcBef>
              <a:spcAft>
                <a:spcPts val="0"/>
              </a:spcAft>
              <a:defRPr/>
            </a:pPr>
            <a:endParaRPr lang="el-GR" sz="1600" dirty="0"/>
          </a:p>
          <a:p>
            <a:pPr algn="ctr" fontAlgn="auto">
              <a:spcBef>
                <a:spcPts val="0"/>
              </a:spcBef>
              <a:spcAft>
                <a:spcPts val="0"/>
              </a:spcAft>
              <a:defRPr/>
            </a:pPr>
            <a:endParaRPr lang="el-GR" sz="1600" dirty="0"/>
          </a:p>
          <a:p>
            <a:pPr algn="ctr" fontAlgn="auto">
              <a:spcBef>
                <a:spcPts val="0"/>
              </a:spcBef>
              <a:spcAft>
                <a:spcPts val="0"/>
              </a:spcAft>
              <a:defRPr/>
            </a:pPr>
            <a:endParaRPr lang="el-GR" sz="1600" dirty="0"/>
          </a:p>
          <a:p>
            <a:pPr algn="ctr" fontAlgn="auto">
              <a:spcBef>
                <a:spcPts val="0"/>
              </a:spcBef>
              <a:spcAft>
                <a:spcPts val="0"/>
              </a:spcAft>
              <a:defRPr/>
            </a:pPr>
            <a:endParaRPr lang="el-GR" sz="1600" dirty="0"/>
          </a:p>
          <a:p>
            <a:pPr algn="ctr" fontAlgn="auto">
              <a:spcBef>
                <a:spcPts val="0"/>
              </a:spcBef>
              <a:spcAft>
                <a:spcPts val="0"/>
              </a:spcAft>
              <a:defRPr/>
            </a:pPr>
            <a:endParaRPr lang="el-GR" sz="1600" dirty="0"/>
          </a:p>
        </p:txBody>
      </p:sp>
      <p:sp>
        <p:nvSpPr>
          <p:cNvPr id="6" name="5 - Ορθογώνιο"/>
          <p:cNvSpPr/>
          <p:nvPr/>
        </p:nvSpPr>
        <p:spPr>
          <a:xfrm>
            <a:off x="323528" y="1404061"/>
            <a:ext cx="8424936" cy="4256964"/>
          </a:xfrm>
          <a:prstGeom prst="rect">
            <a:avLst/>
          </a:prstGeom>
        </p:spPr>
        <p:txBody>
          <a:bodyPr wrap="square">
            <a:normAutofit/>
          </a:bodyPr>
          <a:lstStyle/>
          <a:p>
            <a:pPr algn="ctr" fontAlgn="auto">
              <a:spcBef>
                <a:spcPts val="0"/>
              </a:spcBef>
              <a:spcAft>
                <a:spcPts val="0"/>
              </a:spcAft>
              <a:buAutoNum type="arabicParenR"/>
              <a:defRPr/>
            </a:pPr>
            <a:endParaRPr lang="en-GB" dirty="0"/>
          </a:p>
          <a:p>
            <a:pPr algn="ctr" fontAlgn="auto">
              <a:spcBef>
                <a:spcPts val="0"/>
              </a:spcBef>
              <a:spcAft>
                <a:spcPts val="0"/>
              </a:spcAft>
              <a:buAutoNum type="arabicParenR"/>
              <a:defRPr/>
            </a:pPr>
            <a:endParaRPr lang="en-GB" dirty="0"/>
          </a:p>
          <a:p>
            <a:pPr algn="ctr" fontAlgn="auto">
              <a:spcBef>
                <a:spcPts val="0"/>
              </a:spcBef>
              <a:spcAft>
                <a:spcPts val="0"/>
              </a:spcAft>
              <a:buAutoNum type="arabicParenR"/>
              <a:defRPr/>
            </a:pPr>
            <a:r>
              <a:rPr lang="el-GR" dirty="0"/>
              <a:t> Υποχρεούμαστε από την ταυτότητα του κτιρίου ως </a:t>
            </a:r>
            <a:r>
              <a:rPr lang="el-GR" b="1" dirty="0"/>
              <a:t>διατηρητέο</a:t>
            </a:r>
            <a:r>
              <a:rPr lang="el-GR" dirty="0"/>
              <a:t> στη γενική αρχή της διατήρησης της υπάρχουσας κατάστασης στη μορφή, στο κέλυφος  και τα υλικά, πραγματοποιώντας ελάχιστες επεμβάσεις στο εξωτερικό κέλυφος.</a:t>
            </a:r>
          </a:p>
          <a:p>
            <a:pPr algn="ctr" fontAlgn="auto">
              <a:spcBef>
                <a:spcPts val="0"/>
              </a:spcBef>
              <a:spcAft>
                <a:spcPts val="0"/>
              </a:spcAft>
              <a:buAutoNum type="arabicParenR"/>
              <a:defRPr/>
            </a:pPr>
            <a:endParaRPr lang="el-GR" dirty="0"/>
          </a:p>
          <a:p>
            <a:pPr algn="ctr" fontAlgn="auto">
              <a:spcBef>
                <a:spcPts val="0"/>
              </a:spcBef>
              <a:spcAft>
                <a:spcPts val="0"/>
              </a:spcAft>
              <a:buAutoNum type="arabicParenR"/>
              <a:defRPr/>
            </a:pPr>
            <a:endParaRPr lang="el-GR" dirty="0"/>
          </a:p>
          <a:p>
            <a:pPr algn="ctr" fontAlgn="auto">
              <a:spcBef>
                <a:spcPts val="0"/>
              </a:spcBef>
              <a:spcAft>
                <a:spcPts val="0"/>
              </a:spcAft>
              <a:buAutoNum type="arabicParenR"/>
              <a:defRPr/>
            </a:pPr>
            <a:endParaRPr lang="el-GR" dirty="0"/>
          </a:p>
          <a:p>
            <a:pPr algn="ctr" fontAlgn="auto">
              <a:spcBef>
                <a:spcPts val="0"/>
              </a:spcBef>
              <a:spcAft>
                <a:spcPts val="0"/>
              </a:spcAft>
              <a:buAutoNum type="arabicParenR"/>
              <a:defRPr/>
            </a:pPr>
            <a:r>
              <a:rPr lang="en-GB" dirty="0"/>
              <a:t> </a:t>
            </a:r>
            <a:r>
              <a:rPr lang="el-GR" dirty="0"/>
              <a:t>Επιπρόσθετα πρέπει να εξασφαλίσουμε την απρόσκοπτη λειτουργία των «κρίσιμων» συστημάτων, λόγω του επιτελικού ρόλου του κτιρίου στη Διοίκηση, στη διεξαγωγή της Εκλογικής Διαδικασίας και το συντονισμό των λειτουργιών της Πολιτικής Προστασίας.</a:t>
            </a:r>
          </a:p>
        </p:txBody>
      </p:sp>
      <p:sp>
        <p:nvSpPr>
          <p:cNvPr id="7" name="Τίτλος 1"/>
          <p:cNvSpPr txBox="1">
            <a:spLocks/>
          </p:cNvSpPr>
          <p:nvPr/>
        </p:nvSpPr>
        <p:spPr bwMode="auto">
          <a:xfrm>
            <a:off x="2414588" y="97198"/>
            <a:ext cx="6426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l-GR" altLang="el-GR" sz="4000" dirty="0"/>
              <a:t>ΠΕΡΙΟΡΙΣΜΟΙ</a:t>
            </a: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txBox="1">
            <a:spLocks/>
          </p:cNvSpPr>
          <p:nvPr/>
        </p:nvSpPr>
        <p:spPr bwMode="auto">
          <a:xfrm>
            <a:off x="2414588" y="97198"/>
            <a:ext cx="6426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l-GR" altLang="el-GR" sz="4000" dirty="0"/>
              <a:t>ΠΟΡΕΙΑ ΑΔΕΙΟΔΟΤΗΣΕΩΝ</a:t>
            </a:r>
          </a:p>
        </p:txBody>
      </p:sp>
      <p:pic>
        <p:nvPicPr>
          <p:cNvPr id="5123" name="Θέση περιεχομένου 2"/>
          <p:cNvPicPr>
            <a:picLocks noGrp="1" noChangeAspect="1" noChangeArrowheads="1"/>
          </p:cNvPicPr>
          <p:nvPr>
            <p:ph idx="1"/>
          </p:nvPr>
        </p:nvPicPr>
        <p:blipFill>
          <a:blip r:embed="rId2" cstate="print"/>
          <a:srcRect/>
          <a:stretch>
            <a:fillRect/>
          </a:stretch>
        </p:blipFill>
        <p:spPr>
          <a:xfrm>
            <a:off x="611188" y="5661025"/>
            <a:ext cx="8229600" cy="1196975"/>
          </a:xfrm>
        </p:spPr>
      </p:pic>
      <p:sp>
        <p:nvSpPr>
          <p:cNvPr id="6" name="5 - Ορθογώνιο"/>
          <p:cNvSpPr/>
          <p:nvPr/>
        </p:nvSpPr>
        <p:spPr>
          <a:xfrm>
            <a:off x="395536" y="1340768"/>
            <a:ext cx="8424936" cy="4891596"/>
          </a:xfrm>
          <a:prstGeom prst="rect">
            <a:avLst/>
          </a:prstGeom>
        </p:spPr>
        <p:txBody>
          <a:bodyPr wrap="square">
            <a:spAutoFit/>
          </a:bodyPr>
          <a:lstStyle/>
          <a:p>
            <a:pPr marL="342900" indent="-342900" algn="ctr" fontAlgn="auto">
              <a:lnSpc>
                <a:spcPct val="114000"/>
              </a:lnSpc>
              <a:spcBef>
                <a:spcPts val="600"/>
              </a:spcBef>
              <a:spcAft>
                <a:spcPts val="0"/>
              </a:spcAft>
              <a:defRPr/>
            </a:pPr>
            <a:r>
              <a:rPr lang="el-GR" sz="1600" b="1" dirty="0"/>
              <a:t>ΕΓΚΡΙΣΗ ΜΕΛΕΤΗΣ ΑΠΟ ΤΟ ΥΠΟΥΡΓΕΙΟ ΠΟΛΙΤΙΣΜΟΥ</a:t>
            </a:r>
          </a:p>
          <a:p>
            <a:pPr marL="342900" indent="-342900" algn="ctr" fontAlgn="auto">
              <a:lnSpc>
                <a:spcPct val="114000"/>
              </a:lnSpc>
              <a:spcBef>
                <a:spcPts val="600"/>
              </a:spcBef>
              <a:spcAft>
                <a:spcPts val="0"/>
              </a:spcAft>
              <a:defRPr/>
            </a:pPr>
            <a:r>
              <a:rPr lang="el-GR" sz="1600" dirty="0"/>
              <a:t>Αρχικά η αρμόδια για την έγκριση της μελέτης ανακαίνισης  του κτιρίου Υπηρεσία Νεωτέρων Μνημείων και Τεχνικών Έργων (ΥΝΜΤΕ) </a:t>
            </a:r>
            <a:r>
              <a:rPr lang="el-GR" sz="1600" dirty="0" err="1"/>
              <a:t>Κρήτης</a:t>
            </a:r>
            <a:r>
              <a:rPr lang="el-GR" sz="1600" b="1" dirty="0" err="1"/>
              <a:t>είχε</a:t>
            </a:r>
            <a:r>
              <a:rPr lang="el-GR" sz="1600" b="1" dirty="0"/>
              <a:t> χορηγήσει προέγκριση</a:t>
            </a:r>
            <a:r>
              <a:rPr lang="el-GR" sz="1600" dirty="0"/>
              <a:t> και με βάση αυτήν εκπονήθηκε η σχετική μελέτη.</a:t>
            </a:r>
            <a:endParaRPr lang="en-GB" sz="1600" dirty="0"/>
          </a:p>
          <a:p>
            <a:pPr marL="342900" indent="-342900" algn="ctr" fontAlgn="auto">
              <a:lnSpc>
                <a:spcPct val="114000"/>
              </a:lnSpc>
              <a:spcBef>
                <a:spcPts val="600"/>
              </a:spcBef>
              <a:spcAft>
                <a:spcPts val="0"/>
              </a:spcAft>
              <a:defRPr/>
            </a:pPr>
            <a:r>
              <a:rPr lang="el-GR" sz="1600" b="1" dirty="0"/>
              <a:t>Όμως</a:t>
            </a:r>
            <a:r>
              <a:rPr lang="el-GR" sz="1600" dirty="0"/>
              <a:t> μόλις εντάχθηκε το επιδεικτικό έργο στο πρόγραμμα </a:t>
            </a:r>
            <a:r>
              <a:rPr lang="en-US" sz="1600" b="1" dirty="0"/>
              <a:t>STRATENERGY</a:t>
            </a:r>
            <a:r>
              <a:rPr lang="en-US" sz="1600" dirty="0"/>
              <a:t>,</a:t>
            </a:r>
            <a:r>
              <a:rPr lang="el-GR" sz="1600" dirty="0"/>
              <a:t> η τελική έγκριση με αίτημα της Διευθύνουσας Υπηρεσίας προς την Υπηρεσία Νεωτέρων Μνημείων και Τεχνικών Έργων (ΥΝΜΤΕ) Κρήτης για την έγκριση της μελέτης, </a:t>
            </a:r>
            <a:r>
              <a:rPr lang="el-GR" sz="1600" b="1" dirty="0"/>
              <a:t>διαβιβάστηκε</a:t>
            </a:r>
            <a:r>
              <a:rPr lang="el-GR" sz="1600" dirty="0"/>
              <a:t> για γνωμοδότηση από το Κεντρικό Αρχαιολογικό Συμβούλιο του Υπουργείου Πολιτισμού (</a:t>
            </a:r>
            <a:r>
              <a:rPr lang="el-GR" sz="1600" b="1" dirty="0"/>
              <a:t>ΚΑΣΥΠ</a:t>
            </a:r>
            <a:r>
              <a:rPr lang="el-GR" sz="1600" dirty="0"/>
              <a:t>), όπως προβλέπεται από τις ισχύουσες διατάξεις για τα συγχρηματοδοτούμενα από την Ε. Έ. έργα.</a:t>
            </a:r>
          </a:p>
          <a:p>
            <a:pPr marL="342900" indent="-342900" algn="ctr" fontAlgn="auto">
              <a:lnSpc>
                <a:spcPct val="114000"/>
              </a:lnSpc>
              <a:spcBef>
                <a:spcPts val="600"/>
              </a:spcBef>
              <a:spcAft>
                <a:spcPts val="0"/>
              </a:spcAft>
              <a:defRPr/>
            </a:pPr>
            <a:r>
              <a:rPr lang="el-GR" sz="1600" dirty="0"/>
              <a:t> Οι σχετικές διαδικασίες και η αλληλογραφία με το ΚΑΣΥΠ απέβη χρονοβόρα και κράτησε πάνω από 4 μήνες. Εκδόθηκε στη συνέχεια Υπουργική Απόφαση τον Νοέμβριο 2018 (!) με την επιταγή (επί λέξη):</a:t>
            </a:r>
            <a:r>
              <a:rPr lang="el-GR" sz="1600" b="1" dirty="0"/>
              <a:t> </a:t>
            </a:r>
            <a:endParaRPr lang="el-GR" sz="1600" dirty="0"/>
          </a:p>
          <a:p>
            <a:pPr algn="ctr">
              <a:lnSpc>
                <a:spcPct val="114000"/>
              </a:lnSpc>
              <a:spcBef>
                <a:spcPts val="600"/>
              </a:spcBef>
              <a:spcAft>
                <a:spcPts val="0"/>
              </a:spcAft>
            </a:pPr>
            <a:r>
              <a:rPr lang="el-GR" sz="1600" b="1" dirty="0"/>
              <a:t>«Να μην αντικατασταθούν τα ξύλινα υαλοστάσια αλλά να προσαρμοστούν στις σύγχρονες ανάγκες ενεργειακής αναβάθμισης με άλλης μορφής επίλυση»</a:t>
            </a:r>
            <a:endParaRPr lang="el-GR" sz="1600" dirty="0"/>
          </a:p>
        </p:txBody>
      </p:sp>
      <p:pic>
        <p:nvPicPr>
          <p:cNvPr id="8" name="Picture 1"/>
          <p:cNvPicPr>
            <a:picLocks noChangeAspect="1" noChangeArrowheads="1"/>
          </p:cNvPicPr>
          <p:nvPr/>
        </p:nvPicPr>
        <p:blipFill>
          <a:blip r:embed="rId3" cstate="print"/>
          <a:srcRect/>
          <a:stretch>
            <a:fillRect/>
          </a:stretch>
        </p:blipFill>
        <p:spPr bwMode="auto">
          <a:xfrm>
            <a:off x="0" y="0"/>
            <a:ext cx="2414588" cy="1706563"/>
          </a:xfrm>
          <a:prstGeom prst="rect">
            <a:avLst/>
          </a:prstGeom>
          <a:noFill/>
          <a:ln w="9525">
            <a:noFill/>
            <a:miter lim="800000"/>
            <a:headEnd/>
            <a:tailEnd/>
          </a:ln>
        </p:spPr>
      </p:pic>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Θέση περιεχομένου 2"/>
          <p:cNvPicPr>
            <a:picLocks noGrp="1" noChangeAspect="1" noChangeArrowheads="1"/>
          </p:cNvPicPr>
          <p:nvPr>
            <p:ph idx="1"/>
          </p:nvPr>
        </p:nvPicPr>
        <p:blipFill>
          <a:blip r:embed="rId2" cstate="print"/>
          <a:srcRect/>
          <a:stretch>
            <a:fillRect/>
          </a:stretch>
        </p:blipFill>
        <p:spPr>
          <a:xfrm>
            <a:off x="611188" y="5661025"/>
            <a:ext cx="8229600" cy="1196975"/>
          </a:xfrm>
        </p:spPr>
      </p:pic>
      <p:sp>
        <p:nvSpPr>
          <p:cNvPr id="6" name="5 - Ορθογώνιο"/>
          <p:cNvSpPr/>
          <p:nvPr/>
        </p:nvSpPr>
        <p:spPr>
          <a:xfrm>
            <a:off x="395536" y="1340768"/>
            <a:ext cx="8424936" cy="4968551"/>
          </a:xfrm>
          <a:prstGeom prst="rect">
            <a:avLst/>
          </a:prstGeom>
        </p:spPr>
        <p:txBody>
          <a:bodyPr wrap="square">
            <a:normAutofit lnSpcReduction="10000"/>
          </a:bodyPr>
          <a:lstStyle/>
          <a:p>
            <a:pPr algn="ctr">
              <a:lnSpc>
                <a:spcPct val="114000"/>
              </a:lnSpc>
            </a:pPr>
            <a:r>
              <a:rPr lang="el-GR" sz="1600" dirty="0"/>
              <a:t>Επειδή η ανωτέρω απαίτηση </a:t>
            </a:r>
          </a:p>
          <a:p>
            <a:pPr algn="ctr">
              <a:lnSpc>
                <a:spcPct val="114000"/>
              </a:lnSpc>
            </a:pPr>
            <a:r>
              <a:rPr lang="el-GR" sz="1600" dirty="0"/>
              <a:t>α) ήταν εκτός πραγματικότητας, επειδή το ΚΑΣΥΠ είχε λανθασμένα ως δεδομένο ότι τα υφιστάμενα ξύλινα κουφώματα είχαν αξία διατήρησης και </a:t>
            </a:r>
          </a:p>
          <a:p>
            <a:pPr algn="ctr">
              <a:lnSpc>
                <a:spcPct val="114000"/>
              </a:lnSpc>
            </a:pPr>
            <a:r>
              <a:rPr lang="el-GR" sz="1600" dirty="0"/>
              <a:t>β) εάν συμμορφωνόμασταν σε αυτήν, για να κερδίσουμε χρόνο, θα άλλαζαν όλα τα ενεργειακά δεδομένα της Η/Μ μελέτης</a:t>
            </a:r>
            <a:endParaRPr lang="en-GB" sz="1600" dirty="0"/>
          </a:p>
          <a:p>
            <a:pPr algn="ctr">
              <a:lnSpc>
                <a:spcPct val="114000"/>
              </a:lnSpc>
            </a:pPr>
            <a:endParaRPr lang="el-GR" sz="1600" dirty="0"/>
          </a:p>
          <a:p>
            <a:pPr algn="ctr">
              <a:lnSpc>
                <a:spcPct val="114000"/>
              </a:lnSpc>
            </a:pPr>
            <a:r>
              <a:rPr lang="el-GR" sz="1600" dirty="0"/>
              <a:t>η μόνη επιλογή που είχε η Προϊσταμένη Αρχή (Δ/</a:t>
            </a:r>
            <a:r>
              <a:rPr lang="el-GR" sz="1600" dirty="0" err="1"/>
              <a:t>νση</a:t>
            </a:r>
            <a:r>
              <a:rPr lang="el-GR" sz="1600" dirty="0"/>
              <a:t>ς Τεχνικών Έργων Π.Ε.Η.) ήταν να υποβάλει τον Δεκέμβριος 2018 </a:t>
            </a:r>
            <a:r>
              <a:rPr lang="el-GR" sz="1600" b="1" dirty="0"/>
              <a:t>αίτηση θεραπείας </a:t>
            </a:r>
            <a:r>
              <a:rPr lang="el-GR" sz="1600" dirty="0"/>
              <a:t>κατά της απόφασης του Υπουργού </a:t>
            </a:r>
            <a:r>
              <a:rPr lang="el-GR" sz="1600" b="1" dirty="0"/>
              <a:t>για την επανεξέταση </a:t>
            </a:r>
            <a:r>
              <a:rPr lang="el-GR" sz="1600" dirty="0"/>
              <a:t>του ως άνω όρου (περί μη αντικατάστασης των ξύλινων κουφωμάτων).</a:t>
            </a:r>
          </a:p>
          <a:p>
            <a:pPr algn="ctr">
              <a:lnSpc>
                <a:spcPct val="114000"/>
              </a:lnSpc>
            </a:pPr>
            <a:endParaRPr lang="el-GR" sz="1600" dirty="0"/>
          </a:p>
          <a:p>
            <a:pPr algn="ctr">
              <a:lnSpc>
                <a:spcPct val="114000"/>
              </a:lnSpc>
            </a:pPr>
            <a:r>
              <a:rPr lang="el-GR" sz="1600" dirty="0"/>
              <a:t>Ακολούθησε νέος κύκλος διαπραγματεύσεων με το </a:t>
            </a:r>
            <a:r>
              <a:rPr lang="el-GR" sz="1600" b="1" dirty="0"/>
              <a:t>ΚΑΣΥΠ </a:t>
            </a:r>
            <a:r>
              <a:rPr lang="el-GR" sz="1600" dirty="0"/>
              <a:t>–δια της </a:t>
            </a:r>
            <a:r>
              <a:rPr lang="el-GR" sz="1600" b="1" dirty="0"/>
              <a:t>περιφερειακής Υπηρεσίας Κρήτης</a:t>
            </a:r>
            <a:r>
              <a:rPr lang="el-GR" sz="1600" dirty="0"/>
              <a:t>, η οποία </a:t>
            </a:r>
            <a:r>
              <a:rPr lang="el-GR" sz="1600" b="1" dirty="0"/>
              <a:t>είναι θετική</a:t>
            </a:r>
            <a:r>
              <a:rPr lang="el-GR" sz="1600" dirty="0"/>
              <a:t> προς τις αποφάσεις μας- και μετά από 5 μήνες έγγραφα, αυτοψίες, διαβήματα και γνωμοδοτήσεις, </a:t>
            </a:r>
            <a:r>
              <a:rPr lang="el-GR" sz="1600" b="1" dirty="0"/>
              <a:t>αναμένουμε μέσα στον Ιούνιο 2019 </a:t>
            </a:r>
            <a:r>
              <a:rPr lang="el-GR" sz="1600" dirty="0"/>
              <a:t>την εισήγηση της Δ/</a:t>
            </a:r>
            <a:r>
              <a:rPr lang="el-GR" sz="1600" dirty="0" err="1"/>
              <a:t>νσης</a:t>
            </a:r>
            <a:r>
              <a:rPr lang="el-GR" sz="1600" dirty="0"/>
              <a:t> Προστασίας και Αναστήλωσης Νεωτέρων και Σύγχρονων Μνημείων (ΔΠΑΝΣΜ) του Υπουργείου Πολιτισμού, προκειμένου να γνωμοδοτήσει το ΚΑΣΥΠ.</a:t>
            </a:r>
          </a:p>
          <a:p>
            <a:pPr algn="ctr">
              <a:lnSpc>
                <a:spcPct val="114000"/>
              </a:lnSpc>
            </a:pPr>
            <a:r>
              <a:rPr lang="el-GR" sz="1600" b="1" dirty="0"/>
              <a:t>Χρόνος γνωμοδότησης από το ΚΑΣΥΠ απροσδιόριστος</a:t>
            </a:r>
          </a:p>
        </p:txBody>
      </p:sp>
      <p:pic>
        <p:nvPicPr>
          <p:cNvPr id="7" name="Picture 1"/>
          <p:cNvPicPr>
            <a:picLocks noChangeAspect="1" noChangeArrowheads="1"/>
          </p:cNvPicPr>
          <p:nvPr/>
        </p:nvPicPr>
        <p:blipFill>
          <a:blip r:embed="rId3" cstate="print"/>
          <a:srcRect/>
          <a:stretch>
            <a:fillRect/>
          </a:stretch>
        </p:blipFill>
        <p:spPr bwMode="auto">
          <a:xfrm>
            <a:off x="0" y="0"/>
            <a:ext cx="2414588" cy="1706563"/>
          </a:xfrm>
          <a:prstGeom prst="rect">
            <a:avLst/>
          </a:prstGeom>
          <a:noFill/>
          <a:ln w="9525">
            <a:noFill/>
            <a:miter lim="800000"/>
            <a:headEnd/>
            <a:tailEnd/>
          </a:ln>
        </p:spPr>
      </p:pic>
      <p:sp>
        <p:nvSpPr>
          <p:cNvPr id="8" name="Τίτλος 1"/>
          <p:cNvSpPr txBox="1">
            <a:spLocks/>
          </p:cNvSpPr>
          <p:nvPr/>
        </p:nvSpPr>
        <p:spPr bwMode="auto">
          <a:xfrm>
            <a:off x="2414588" y="97198"/>
            <a:ext cx="6426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l-GR" altLang="el-GR" sz="4000" dirty="0"/>
              <a:t>ΠΟΡΕΙΑ ΑΔΕΙΟΔΟΤΗΣΕΩΝ</a:t>
            </a: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Θέση περιεχομένου 2"/>
          <p:cNvPicPr>
            <a:picLocks noGrp="1" noChangeAspect="1" noChangeArrowheads="1"/>
          </p:cNvPicPr>
          <p:nvPr>
            <p:ph idx="1"/>
          </p:nvPr>
        </p:nvPicPr>
        <p:blipFill>
          <a:blip r:embed="rId2" cstate="print"/>
          <a:srcRect/>
          <a:stretch>
            <a:fillRect/>
          </a:stretch>
        </p:blipFill>
        <p:spPr>
          <a:xfrm>
            <a:off x="611188" y="5661025"/>
            <a:ext cx="8229600" cy="1196975"/>
          </a:xfrm>
        </p:spPr>
      </p:pic>
      <p:sp>
        <p:nvSpPr>
          <p:cNvPr id="6" name="5 - Ορθογώνιο"/>
          <p:cNvSpPr/>
          <p:nvPr/>
        </p:nvSpPr>
        <p:spPr>
          <a:xfrm>
            <a:off x="395536" y="1844824"/>
            <a:ext cx="8424936" cy="4278094"/>
          </a:xfrm>
          <a:prstGeom prst="rect">
            <a:avLst/>
          </a:prstGeom>
        </p:spPr>
        <p:txBody>
          <a:bodyPr wrap="square">
            <a:spAutoFit/>
          </a:bodyPr>
          <a:lstStyle/>
          <a:p>
            <a:pPr marL="342900" indent="-342900" algn="ctr" fontAlgn="auto">
              <a:spcBef>
                <a:spcPts val="0"/>
              </a:spcBef>
              <a:spcAft>
                <a:spcPts val="0"/>
              </a:spcAft>
              <a:defRPr/>
            </a:pPr>
            <a:r>
              <a:rPr lang="el-GR" sz="1600" b="1" dirty="0"/>
              <a:t>ΕΓΚΡΙΣΗ ΜΕΛΕΤΗΣ ΑΠΟ ΤΗΝ ΠΥΡΟΣΒΕΣΤΙΚΗ</a:t>
            </a:r>
          </a:p>
          <a:p>
            <a:pPr marL="342900" indent="-342900" algn="ctr" fontAlgn="auto">
              <a:spcBef>
                <a:spcPts val="0"/>
              </a:spcBef>
              <a:spcAft>
                <a:spcPts val="0"/>
              </a:spcAft>
              <a:defRPr/>
            </a:pPr>
            <a:endParaRPr lang="el-GR" sz="1600" dirty="0"/>
          </a:p>
          <a:p>
            <a:pPr marL="342900" indent="-342900" algn="ctr" fontAlgn="auto">
              <a:spcBef>
                <a:spcPts val="0"/>
              </a:spcBef>
              <a:spcAft>
                <a:spcPts val="0"/>
              </a:spcAft>
              <a:defRPr/>
            </a:pPr>
            <a:r>
              <a:rPr lang="el-GR" sz="1600" dirty="0"/>
              <a:t>Κατόπιν αλλαγών σε τεχνικά δεδομένα και νέες απαιτήσεις στη νομοθεσία, ανατέθηκε στους μελετητές (με τη διαδικασία της διαπραγμάτευσης χωρίς δημοσίευση) η κατεπείγουσα σύνταξη πρόσθετων μελετών, διαδικασία που χρηματοδοτήθηκε από ιδίους πόρους της Περιφέρειας και ολοκληρώθηκε πρόσφατα.</a:t>
            </a:r>
          </a:p>
          <a:p>
            <a:pPr marL="342900" indent="-342900" algn="ctr" fontAlgn="auto">
              <a:spcBef>
                <a:spcPts val="0"/>
              </a:spcBef>
              <a:spcAft>
                <a:spcPts val="0"/>
              </a:spcAft>
              <a:defRPr/>
            </a:pPr>
            <a:endParaRPr lang="el-GR" sz="1600" dirty="0"/>
          </a:p>
          <a:p>
            <a:pPr marL="342900" indent="-342900" algn="ctr" fontAlgn="auto">
              <a:spcBef>
                <a:spcPts val="0"/>
              </a:spcBef>
              <a:spcAft>
                <a:spcPts val="0"/>
              </a:spcAft>
              <a:defRPr/>
            </a:pPr>
            <a:r>
              <a:rPr lang="el-GR" sz="1600" dirty="0"/>
              <a:t>Λόγω της Πυροσβεστικής διάταξης 14, παραπέμφθηκε η μελέτη πυροπροστασίας στην Επιτροπή Αποκλίσεων, η οποία μετά από επιτόπια αυτοψία </a:t>
            </a:r>
          </a:p>
          <a:p>
            <a:pPr marL="342900" indent="-342900" algn="ctr" fontAlgn="auto">
              <a:spcBef>
                <a:spcPts val="0"/>
              </a:spcBef>
              <a:spcAft>
                <a:spcPts val="0"/>
              </a:spcAft>
              <a:defRPr/>
            </a:pPr>
            <a:r>
              <a:rPr lang="el-GR" sz="1600" dirty="0"/>
              <a:t>ζήτησε τη διαμόρφωση </a:t>
            </a:r>
            <a:r>
              <a:rPr lang="el-GR" sz="1600" dirty="0" err="1"/>
              <a:t>πυροδιαμερισμάτων</a:t>
            </a:r>
            <a:r>
              <a:rPr lang="el-GR" sz="1600" dirty="0"/>
              <a:t> στο κτίριο και τη λήψη πρόσθετων μέτρων παθητικής πυροπροστασίας.</a:t>
            </a:r>
          </a:p>
          <a:p>
            <a:pPr marL="342900" indent="-342900" algn="ctr" fontAlgn="auto">
              <a:spcBef>
                <a:spcPts val="0"/>
              </a:spcBef>
              <a:spcAft>
                <a:spcPts val="0"/>
              </a:spcAft>
              <a:defRPr/>
            </a:pPr>
            <a:r>
              <a:rPr lang="el-GR" sz="1600" dirty="0"/>
              <a:t>Η έγκριση της μελέτης πυροπροστασίας θα είναι έτοιμη εντός του μήνα Ιουνίου και προβλέπεται να αποσταλεί στην ΔΠΑΝΣΜ για θεώρηση.</a:t>
            </a:r>
          </a:p>
          <a:p>
            <a:pPr marL="342900" indent="-342900" algn="ctr" fontAlgn="auto">
              <a:spcBef>
                <a:spcPts val="0"/>
              </a:spcBef>
              <a:spcAft>
                <a:spcPts val="0"/>
              </a:spcAft>
              <a:defRPr/>
            </a:pPr>
            <a:endParaRPr lang="el-GR" sz="1600" dirty="0"/>
          </a:p>
          <a:p>
            <a:pPr marL="342900" indent="-342900" algn="ctr" fontAlgn="auto">
              <a:spcBef>
                <a:spcPts val="0"/>
              </a:spcBef>
              <a:spcAft>
                <a:spcPts val="0"/>
              </a:spcAft>
              <a:defRPr/>
            </a:pPr>
            <a:endParaRPr lang="el-GR" sz="1600" dirty="0"/>
          </a:p>
          <a:p>
            <a:pPr algn="ctr" fontAlgn="auto">
              <a:spcBef>
                <a:spcPts val="0"/>
              </a:spcBef>
              <a:spcAft>
                <a:spcPts val="0"/>
              </a:spcAft>
              <a:defRPr/>
            </a:pPr>
            <a:endParaRPr lang="el-GR" sz="1600" dirty="0"/>
          </a:p>
        </p:txBody>
      </p:sp>
      <p:pic>
        <p:nvPicPr>
          <p:cNvPr id="7" name="Picture 1"/>
          <p:cNvPicPr>
            <a:picLocks noChangeAspect="1" noChangeArrowheads="1"/>
          </p:cNvPicPr>
          <p:nvPr/>
        </p:nvPicPr>
        <p:blipFill>
          <a:blip r:embed="rId3" cstate="print"/>
          <a:srcRect/>
          <a:stretch>
            <a:fillRect/>
          </a:stretch>
        </p:blipFill>
        <p:spPr bwMode="auto">
          <a:xfrm>
            <a:off x="0" y="0"/>
            <a:ext cx="2414588" cy="1706563"/>
          </a:xfrm>
          <a:prstGeom prst="rect">
            <a:avLst/>
          </a:prstGeom>
          <a:noFill/>
          <a:ln w="9525">
            <a:noFill/>
            <a:miter lim="800000"/>
            <a:headEnd/>
            <a:tailEnd/>
          </a:ln>
        </p:spPr>
      </p:pic>
      <p:sp>
        <p:nvSpPr>
          <p:cNvPr id="8" name="Τίτλος 1"/>
          <p:cNvSpPr txBox="1">
            <a:spLocks/>
          </p:cNvSpPr>
          <p:nvPr/>
        </p:nvSpPr>
        <p:spPr bwMode="auto">
          <a:xfrm>
            <a:off x="2414588" y="97198"/>
            <a:ext cx="6426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l-GR" altLang="el-GR" sz="4000" dirty="0"/>
              <a:t>ΠΟΡΕΙΑ ΑΔΕΙΟΔΟΤΗΣΕΩΝ</a:t>
            </a: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noChangeArrowheads="1"/>
          </p:cNvPicPr>
          <p:nvPr/>
        </p:nvPicPr>
        <p:blipFill>
          <a:blip r:embed="rId2" cstate="print"/>
          <a:srcRect/>
          <a:stretch>
            <a:fillRect/>
          </a:stretch>
        </p:blipFill>
        <p:spPr bwMode="auto">
          <a:xfrm>
            <a:off x="0" y="0"/>
            <a:ext cx="2414588" cy="1706563"/>
          </a:xfrm>
          <a:prstGeom prst="rect">
            <a:avLst/>
          </a:prstGeom>
          <a:noFill/>
          <a:ln w="9525">
            <a:noFill/>
            <a:miter lim="800000"/>
            <a:headEnd/>
            <a:tailEnd/>
          </a:ln>
        </p:spPr>
      </p:pic>
      <p:pic>
        <p:nvPicPr>
          <p:cNvPr id="5123" name="Θέση περιεχομένου 2"/>
          <p:cNvPicPr>
            <a:picLocks noGrp="1" noChangeAspect="1" noChangeArrowheads="1"/>
          </p:cNvPicPr>
          <p:nvPr>
            <p:ph idx="1"/>
          </p:nvPr>
        </p:nvPicPr>
        <p:blipFill>
          <a:blip r:embed="rId3" cstate="print"/>
          <a:srcRect/>
          <a:stretch>
            <a:fillRect/>
          </a:stretch>
        </p:blipFill>
        <p:spPr>
          <a:xfrm>
            <a:off x="611188" y="5661025"/>
            <a:ext cx="8229600" cy="1196975"/>
          </a:xfrm>
        </p:spPr>
      </p:pic>
      <p:sp>
        <p:nvSpPr>
          <p:cNvPr id="5" name="4 - Ορθογώνιο"/>
          <p:cNvSpPr/>
          <p:nvPr/>
        </p:nvSpPr>
        <p:spPr>
          <a:xfrm>
            <a:off x="513520" y="1397546"/>
            <a:ext cx="8424936" cy="4596556"/>
          </a:xfrm>
          <a:prstGeom prst="rect">
            <a:avLst/>
          </a:prstGeom>
        </p:spPr>
        <p:txBody>
          <a:bodyPr wrap="square">
            <a:normAutofit lnSpcReduction="10000"/>
          </a:bodyPr>
          <a:lstStyle/>
          <a:p>
            <a:pPr marL="342900" indent="-342900" algn="just" fontAlgn="auto">
              <a:spcBef>
                <a:spcPts val="600"/>
              </a:spcBef>
              <a:spcAft>
                <a:spcPts val="600"/>
              </a:spcAft>
              <a:buAutoNum type="arabicParenR"/>
              <a:defRPr/>
            </a:pPr>
            <a:r>
              <a:rPr lang="el-GR" sz="1600" dirty="0"/>
              <a:t>Έγκριση μελέτης από Πυροσβεστική: Ιούνιος 2019</a:t>
            </a:r>
          </a:p>
          <a:p>
            <a:pPr marL="342900" indent="-342900" algn="just" fontAlgn="auto">
              <a:spcBef>
                <a:spcPts val="600"/>
              </a:spcBef>
              <a:spcAft>
                <a:spcPts val="600"/>
              </a:spcAft>
              <a:buAutoNum type="arabicParenR"/>
              <a:defRPr/>
            </a:pPr>
            <a:r>
              <a:rPr lang="el-GR" sz="1600" dirty="0"/>
              <a:t>Έγκριση μελέτης από ΔΠΑΝΣΜ ΥΠ.ΠΟ.: Ιούλιος 2019</a:t>
            </a:r>
          </a:p>
          <a:p>
            <a:pPr marL="342900" indent="-342900" algn="just" fontAlgn="auto">
              <a:spcBef>
                <a:spcPts val="600"/>
              </a:spcBef>
              <a:spcAft>
                <a:spcPts val="600"/>
              </a:spcAft>
              <a:buAutoNum type="arabicParenR"/>
              <a:defRPr/>
            </a:pPr>
            <a:r>
              <a:rPr lang="el-GR" sz="1600" dirty="0"/>
              <a:t>Γνωμοδότηση ΚΑΣΥΠ: Σεπτέμβριος 2019</a:t>
            </a:r>
          </a:p>
          <a:p>
            <a:pPr marL="342900" indent="-342900" algn="just" fontAlgn="auto">
              <a:spcBef>
                <a:spcPts val="600"/>
              </a:spcBef>
              <a:spcAft>
                <a:spcPts val="600"/>
              </a:spcAft>
              <a:buAutoNum type="arabicParenR"/>
              <a:defRPr/>
            </a:pPr>
            <a:r>
              <a:rPr lang="el-GR" sz="1600" dirty="0"/>
              <a:t>Απόφαση Υπουργού Πολιτισμού: Οκτώβριος 2019 </a:t>
            </a:r>
          </a:p>
          <a:p>
            <a:pPr marL="342900" indent="-342900" algn="just" fontAlgn="auto">
              <a:spcBef>
                <a:spcPts val="600"/>
              </a:spcBef>
              <a:spcAft>
                <a:spcPts val="600"/>
              </a:spcAft>
              <a:buAutoNum type="arabicParenR"/>
              <a:defRPr/>
            </a:pPr>
            <a:r>
              <a:rPr lang="el-GR" sz="1600" dirty="0"/>
              <a:t>Έκδοση Άδειας Δόμησης: Νοέμβριος 2019</a:t>
            </a:r>
          </a:p>
          <a:p>
            <a:pPr marL="342900" indent="-342900" algn="just" fontAlgn="auto">
              <a:spcBef>
                <a:spcPts val="600"/>
              </a:spcBef>
              <a:spcAft>
                <a:spcPts val="600"/>
              </a:spcAft>
              <a:buAutoNum type="arabicParenR"/>
              <a:defRPr/>
            </a:pPr>
            <a:r>
              <a:rPr lang="el-GR" sz="1600" dirty="0"/>
              <a:t>Έγκριση Τευχών Δημοπράτησης: Δεκέμβριος 2019</a:t>
            </a:r>
          </a:p>
          <a:p>
            <a:pPr marL="342900" indent="-342900" algn="just" fontAlgn="auto">
              <a:spcBef>
                <a:spcPts val="600"/>
              </a:spcBef>
              <a:spcAft>
                <a:spcPts val="600"/>
              </a:spcAft>
              <a:buAutoNum type="arabicParenR"/>
              <a:defRPr/>
            </a:pPr>
            <a:r>
              <a:rPr lang="el-GR" sz="1600" dirty="0"/>
              <a:t>Δημοπράτηση έργου: Δεκέμβριος 2019</a:t>
            </a:r>
          </a:p>
          <a:p>
            <a:pPr marL="342900" indent="-342900" algn="just" fontAlgn="auto">
              <a:spcBef>
                <a:spcPts val="600"/>
              </a:spcBef>
              <a:spcAft>
                <a:spcPts val="600"/>
              </a:spcAft>
              <a:buAutoNum type="arabicParenR"/>
              <a:defRPr/>
            </a:pPr>
            <a:r>
              <a:rPr lang="el-GR" sz="1600" dirty="0"/>
              <a:t>Διαγωνιστική Διαδικασία και </a:t>
            </a:r>
            <a:r>
              <a:rPr lang="el-GR" sz="1600" dirty="0" err="1"/>
              <a:t>Προσυμβατικός</a:t>
            </a:r>
            <a:r>
              <a:rPr lang="el-GR" sz="1600" dirty="0"/>
              <a:t> έλεγχος.</a:t>
            </a:r>
          </a:p>
          <a:p>
            <a:pPr marL="342900" indent="-342900" algn="just" fontAlgn="auto">
              <a:spcBef>
                <a:spcPts val="600"/>
              </a:spcBef>
              <a:spcAft>
                <a:spcPts val="600"/>
              </a:spcAft>
              <a:buAutoNum type="arabicParenR"/>
              <a:defRPr/>
            </a:pPr>
            <a:r>
              <a:rPr lang="el-GR" sz="1600" dirty="0"/>
              <a:t>Υπογραφή σύμβασης: Ιούνιος 2020</a:t>
            </a:r>
          </a:p>
          <a:p>
            <a:pPr marL="342900" indent="-342900" algn="just" fontAlgn="auto">
              <a:spcBef>
                <a:spcPts val="600"/>
              </a:spcBef>
              <a:spcAft>
                <a:spcPts val="600"/>
              </a:spcAft>
              <a:buAutoNum type="arabicParenR"/>
              <a:defRPr/>
            </a:pPr>
            <a:r>
              <a:rPr lang="en-GB" sz="1600" dirty="0"/>
              <a:t> </a:t>
            </a:r>
            <a:r>
              <a:rPr lang="el-GR" sz="1600" dirty="0"/>
              <a:t>Εγκατάσταση αναδόχου: Ιούνιος 2020</a:t>
            </a:r>
          </a:p>
          <a:p>
            <a:pPr marL="342900" indent="-342900" algn="just" fontAlgn="auto">
              <a:spcBef>
                <a:spcPts val="600"/>
              </a:spcBef>
              <a:spcAft>
                <a:spcPts val="600"/>
              </a:spcAft>
              <a:buAutoNum type="arabicParenR"/>
              <a:defRPr/>
            </a:pPr>
            <a:r>
              <a:rPr lang="el-GR" sz="1600" dirty="0"/>
              <a:t> Διάρκεια σύμβασης: έως Ιούνιος 2021</a:t>
            </a:r>
          </a:p>
          <a:p>
            <a:pPr marL="342900" indent="-342900" algn="just" fontAlgn="auto">
              <a:spcBef>
                <a:spcPts val="600"/>
              </a:spcBef>
              <a:spcAft>
                <a:spcPts val="600"/>
              </a:spcAft>
              <a:buAutoNum type="arabicParenR"/>
              <a:defRPr/>
            </a:pPr>
            <a:r>
              <a:rPr lang="el-GR" sz="1600" dirty="0"/>
              <a:t> Αποτίμηση αποτελεσμάτων: έως Δεκέμβριος 2021</a:t>
            </a:r>
          </a:p>
        </p:txBody>
      </p:sp>
      <p:sp>
        <p:nvSpPr>
          <p:cNvPr id="6" name="Τίτλος 1"/>
          <p:cNvSpPr txBox="1">
            <a:spLocks/>
          </p:cNvSpPr>
          <p:nvPr/>
        </p:nvSpPr>
        <p:spPr bwMode="auto">
          <a:xfrm>
            <a:off x="2339752" y="260648"/>
            <a:ext cx="634704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70000" lnSpcReduction="2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l-GR" altLang="el-GR" dirty="0"/>
              <a:t>ΧΡΟΝΟΔΙΑΓΡΑΜΜΑ ΔΗΜΟΠΡΑΤΗΣΗΣ </a:t>
            </a:r>
            <a:br>
              <a:rPr lang="el-GR" altLang="el-GR" dirty="0"/>
            </a:br>
            <a:r>
              <a:rPr lang="el-GR" altLang="el-GR" dirty="0"/>
              <a:t>&amp;  ΥΛΟΠΟΙΗΣΗΣ ΕΠΙΔΕΙΚΤΙΚΟΥ ΕΡΓΟΥ</a:t>
            </a: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Θέση περιεχομένου 2"/>
          <p:cNvPicPr>
            <a:picLocks noGrp="1" noChangeAspect="1" noChangeArrowheads="1"/>
          </p:cNvPicPr>
          <p:nvPr>
            <p:ph idx="1"/>
          </p:nvPr>
        </p:nvPicPr>
        <p:blipFill>
          <a:blip r:embed="rId3" cstate="print"/>
          <a:srcRect/>
          <a:stretch>
            <a:fillRect/>
          </a:stretch>
        </p:blipFill>
        <p:spPr>
          <a:xfrm>
            <a:off x="611188" y="5661025"/>
            <a:ext cx="8229600" cy="1196975"/>
          </a:xfrm>
        </p:spPr>
      </p:pic>
      <p:pic>
        <p:nvPicPr>
          <p:cNvPr id="7" name="Εικόνα 5"/>
          <p:cNvPicPr>
            <a:picLocks noChangeAspect="1"/>
          </p:cNvPicPr>
          <p:nvPr/>
        </p:nvPicPr>
        <p:blipFill>
          <a:blip r:embed="rId4" cstate="print"/>
          <a:srcRect r="48195"/>
          <a:stretch>
            <a:fillRect/>
          </a:stretch>
        </p:blipFill>
        <p:spPr bwMode="auto">
          <a:xfrm>
            <a:off x="7143768" y="285728"/>
            <a:ext cx="1571635" cy="497478"/>
          </a:xfrm>
          <a:prstGeom prst="rect">
            <a:avLst/>
          </a:prstGeom>
          <a:noFill/>
          <a:ln w="9525">
            <a:noFill/>
            <a:miter lim="800000"/>
            <a:headEnd/>
            <a:tailEnd/>
          </a:ln>
        </p:spPr>
      </p:pic>
      <p:pic>
        <p:nvPicPr>
          <p:cNvPr id="8" name="Εικόνα 7"/>
          <p:cNvPicPr>
            <a:picLocks noChangeAspect="1"/>
          </p:cNvPicPr>
          <p:nvPr/>
        </p:nvPicPr>
        <p:blipFill>
          <a:blip r:embed="rId4" cstate="print"/>
          <a:srcRect l="52237" t="3810" r="-407" b="-3810"/>
          <a:stretch>
            <a:fillRect/>
          </a:stretch>
        </p:blipFill>
        <p:spPr bwMode="auto">
          <a:xfrm>
            <a:off x="7185012" y="910254"/>
            <a:ext cx="1351357" cy="449215"/>
          </a:xfrm>
          <a:prstGeom prst="rect">
            <a:avLst/>
          </a:prstGeom>
          <a:noFill/>
          <a:ln w="9525">
            <a:noFill/>
            <a:miter lim="800000"/>
            <a:headEnd/>
            <a:tailEnd/>
          </a:ln>
        </p:spPr>
      </p:pic>
      <p:sp>
        <p:nvSpPr>
          <p:cNvPr id="9" name="TextBox 1"/>
          <p:cNvSpPr txBox="1"/>
          <p:nvPr/>
        </p:nvSpPr>
        <p:spPr>
          <a:xfrm>
            <a:off x="1928794" y="2000240"/>
            <a:ext cx="5310188" cy="369332"/>
          </a:xfrm>
          <a:prstGeom prst="rect">
            <a:avLst/>
          </a:prstGeom>
          <a:noFill/>
        </p:spPr>
        <p:txBody>
          <a:bodyPr>
            <a:spAutoFit/>
          </a:bodyPr>
          <a:lstStyle/>
          <a:p>
            <a:pPr marL="285750" indent="-285750" algn="ctr"/>
            <a:r>
              <a:rPr lang="el-GR" b="1" dirty="0">
                <a:solidFill>
                  <a:schemeClr val="accent1">
                    <a:lumMod val="75000"/>
                  </a:schemeClr>
                </a:solidFill>
              </a:rPr>
              <a:t>ΣΑΣ ΕΥΧΑΡΙΣΤΟΥΜΕ</a:t>
            </a:r>
            <a:endParaRPr lang="el-GR" dirty="0"/>
          </a:p>
        </p:txBody>
      </p:sp>
      <p:sp>
        <p:nvSpPr>
          <p:cNvPr id="10" name="TextBox 1"/>
          <p:cNvSpPr txBox="1"/>
          <p:nvPr/>
        </p:nvSpPr>
        <p:spPr>
          <a:xfrm>
            <a:off x="1928794" y="3143248"/>
            <a:ext cx="6096006" cy="3816429"/>
          </a:xfrm>
          <a:prstGeom prst="rect">
            <a:avLst/>
          </a:prstGeom>
          <a:noFill/>
        </p:spPr>
        <p:txBody>
          <a:bodyPr wrap="square">
            <a:spAutoFit/>
          </a:bodyPr>
          <a:lstStyle/>
          <a:p>
            <a:pPr marL="285750" indent="-285750"/>
            <a:r>
              <a:rPr lang="el-GR" sz="1600" b="1" dirty="0">
                <a:solidFill>
                  <a:schemeClr val="accent1">
                    <a:lumMod val="75000"/>
                  </a:schemeClr>
                </a:solidFill>
              </a:rPr>
              <a:t>Σύνταξη: Ομάδα Εργασίας </a:t>
            </a:r>
            <a:r>
              <a:rPr lang="en-US" sz="1600" b="1" dirty="0">
                <a:solidFill>
                  <a:schemeClr val="accent1">
                    <a:lumMod val="75000"/>
                  </a:schemeClr>
                </a:solidFill>
              </a:rPr>
              <a:t>STRATENERGY </a:t>
            </a:r>
            <a:r>
              <a:rPr lang="el-GR" sz="1600" b="1" dirty="0">
                <a:solidFill>
                  <a:schemeClr val="accent1">
                    <a:lumMod val="75000"/>
                  </a:schemeClr>
                </a:solidFill>
              </a:rPr>
              <a:t>Δ4</a:t>
            </a:r>
          </a:p>
          <a:p>
            <a:pPr marL="285750" indent="-285750" algn="r"/>
            <a:endParaRPr lang="el-GR" sz="1600" b="1" dirty="0">
              <a:solidFill>
                <a:schemeClr val="accent1">
                  <a:lumMod val="75000"/>
                </a:schemeClr>
              </a:solidFill>
            </a:endParaRPr>
          </a:p>
          <a:p>
            <a:pPr marL="285750" indent="-285750" algn="r"/>
            <a:r>
              <a:rPr lang="el-GR" sz="1600" b="1" dirty="0" err="1">
                <a:solidFill>
                  <a:schemeClr val="accent1">
                    <a:lumMod val="75000"/>
                  </a:schemeClr>
                </a:solidFill>
              </a:rPr>
              <a:t>Φακουκάκης</a:t>
            </a:r>
            <a:r>
              <a:rPr lang="el-GR" sz="1600" b="1" dirty="0">
                <a:solidFill>
                  <a:schemeClr val="accent1">
                    <a:lumMod val="75000"/>
                  </a:schemeClr>
                </a:solidFill>
              </a:rPr>
              <a:t> Εμμανουήλ, </a:t>
            </a:r>
            <a:r>
              <a:rPr lang="el-GR" sz="1600" b="1" dirty="0" err="1">
                <a:solidFill>
                  <a:schemeClr val="accent1">
                    <a:lumMod val="75000"/>
                  </a:schemeClr>
                </a:solidFill>
              </a:rPr>
              <a:t>Ηλ</a:t>
            </a:r>
            <a:r>
              <a:rPr lang="el-GR" sz="1600" b="1" dirty="0">
                <a:solidFill>
                  <a:schemeClr val="accent1">
                    <a:lumMod val="75000"/>
                  </a:schemeClr>
                </a:solidFill>
              </a:rPr>
              <a:t>/</a:t>
            </a:r>
            <a:r>
              <a:rPr lang="el-GR" sz="1600" b="1" dirty="0" err="1">
                <a:solidFill>
                  <a:schemeClr val="accent1">
                    <a:lumMod val="75000"/>
                  </a:schemeClr>
                </a:solidFill>
              </a:rPr>
              <a:t>γος</a:t>
            </a:r>
            <a:r>
              <a:rPr lang="el-GR" sz="1600" b="1" dirty="0">
                <a:solidFill>
                  <a:schemeClr val="accent1">
                    <a:lumMod val="75000"/>
                  </a:schemeClr>
                </a:solidFill>
              </a:rPr>
              <a:t> </a:t>
            </a:r>
            <a:r>
              <a:rPr lang="el-GR" sz="1600" b="1" dirty="0" err="1">
                <a:solidFill>
                  <a:schemeClr val="accent1">
                    <a:lumMod val="75000"/>
                  </a:schemeClr>
                </a:solidFill>
              </a:rPr>
              <a:t>Μηχ</a:t>
            </a:r>
            <a:r>
              <a:rPr lang="el-GR" sz="1600" b="1" dirty="0">
                <a:solidFill>
                  <a:schemeClr val="accent1">
                    <a:lumMod val="75000"/>
                  </a:schemeClr>
                </a:solidFill>
              </a:rPr>
              <a:t>/</a:t>
            </a:r>
            <a:r>
              <a:rPr lang="el-GR" sz="1600" b="1" dirty="0" err="1">
                <a:solidFill>
                  <a:schemeClr val="accent1">
                    <a:lumMod val="75000"/>
                  </a:schemeClr>
                </a:solidFill>
              </a:rPr>
              <a:t>κός</a:t>
            </a:r>
            <a:endParaRPr lang="el-GR" sz="1600" b="1" dirty="0">
              <a:solidFill>
                <a:schemeClr val="accent1">
                  <a:lumMod val="75000"/>
                </a:schemeClr>
              </a:solidFill>
            </a:endParaRPr>
          </a:p>
          <a:p>
            <a:pPr marL="285750" indent="-285750" algn="r"/>
            <a:r>
              <a:rPr lang="el-GR" sz="1600" b="1" dirty="0">
                <a:solidFill>
                  <a:schemeClr val="accent1">
                    <a:lumMod val="75000"/>
                  </a:schemeClr>
                </a:solidFill>
              </a:rPr>
              <a:t>Τζαγκαράκη Ελένη, Αρχιτέκτονας </a:t>
            </a:r>
            <a:r>
              <a:rPr lang="el-GR" sz="1600" b="1" dirty="0" err="1">
                <a:solidFill>
                  <a:schemeClr val="accent1">
                    <a:lumMod val="75000"/>
                  </a:schemeClr>
                </a:solidFill>
              </a:rPr>
              <a:t>Μηχ</a:t>
            </a:r>
            <a:r>
              <a:rPr lang="el-GR" sz="1600" b="1" dirty="0">
                <a:solidFill>
                  <a:schemeClr val="accent1">
                    <a:lumMod val="75000"/>
                  </a:schemeClr>
                </a:solidFill>
              </a:rPr>
              <a:t>/</a:t>
            </a:r>
            <a:r>
              <a:rPr lang="el-GR" sz="1600" b="1" dirty="0" err="1">
                <a:solidFill>
                  <a:schemeClr val="accent1">
                    <a:lumMod val="75000"/>
                  </a:schemeClr>
                </a:solidFill>
              </a:rPr>
              <a:t>κός</a:t>
            </a:r>
            <a:endParaRPr lang="el-GR" sz="1600" b="1" dirty="0">
              <a:solidFill>
                <a:schemeClr val="accent1">
                  <a:lumMod val="75000"/>
                </a:schemeClr>
              </a:solidFill>
            </a:endParaRPr>
          </a:p>
          <a:p>
            <a:pPr marL="285750" indent="-285750" algn="r"/>
            <a:r>
              <a:rPr lang="el-GR" sz="1600" b="1" dirty="0" err="1">
                <a:solidFill>
                  <a:schemeClr val="accent1">
                    <a:lumMod val="75000"/>
                  </a:schemeClr>
                </a:solidFill>
              </a:rPr>
              <a:t>Κελέση</a:t>
            </a:r>
            <a:r>
              <a:rPr lang="el-GR" sz="1600" b="1" dirty="0">
                <a:solidFill>
                  <a:schemeClr val="accent1">
                    <a:lumMod val="75000"/>
                  </a:schemeClr>
                </a:solidFill>
              </a:rPr>
              <a:t> Αθηνά, </a:t>
            </a:r>
            <a:r>
              <a:rPr lang="el-GR" sz="1600" b="1" dirty="0" err="1">
                <a:solidFill>
                  <a:schemeClr val="accent1">
                    <a:lumMod val="75000"/>
                  </a:schemeClr>
                </a:solidFill>
              </a:rPr>
              <a:t>Πολ</a:t>
            </a:r>
            <a:r>
              <a:rPr lang="el-GR" sz="1600" b="1" dirty="0">
                <a:solidFill>
                  <a:schemeClr val="accent1">
                    <a:lumMod val="75000"/>
                  </a:schemeClr>
                </a:solidFill>
              </a:rPr>
              <a:t>/</a:t>
            </a:r>
            <a:r>
              <a:rPr lang="el-GR" sz="1600" b="1" dirty="0" err="1">
                <a:solidFill>
                  <a:schemeClr val="accent1">
                    <a:lumMod val="75000"/>
                  </a:schemeClr>
                </a:solidFill>
              </a:rPr>
              <a:t>κός</a:t>
            </a:r>
            <a:r>
              <a:rPr lang="el-GR" sz="1600" b="1" dirty="0">
                <a:solidFill>
                  <a:schemeClr val="accent1">
                    <a:lumMod val="75000"/>
                  </a:schemeClr>
                </a:solidFill>
              </a:rPr>
              <a:t> </a:t>
            </a:r>
            <a:r>
              <a:rPr lang="el-GR" sz="1600" b="1" dirty="0" err="1">
                <a:solidFill>
                  <a:schemeClr val="accent1">
                    <a:lumMod val="75000"/>
                  </a:schemeClr>
                </a:solidFill>
              </a:rPr>
              <a:t>Μηχ</a:t>
            </a:r>
            <a:r>
              <a:rPr lang="el-GR" sz="1600" b="1" dirty="0">
                <a:solidFill>
                  <a:schemeClr val="accent1">
                    <a:lumMod val="75000"/>
                  </a:schemeClr>
                </a:solidFill>
              </a:rPr>
              <a:t>/</a:t>
            </a:r>
            <a:r>
              <a:rPr lang="el-GR" sz="1600" b="1" dirty="0" err="1">
                <a:solidFill>
                  <a:schemeClr val="accent1">
                    <a:lumMod val="75000"/>
                  </a:schemeClr>
                </a:solidFill>
              </a:rPr>
              <a:t>κός</a:t>
            </a:r>
            <a:endParaRPr lang="el-GR" sz="1600" b="1" dirty="0">
              <a:solidFill>
                <a:schemeClr val="accent1">
                  <a:lumMod val="75000"/>
                </a:schemeClr>
              </a:solidFill>
            </a:endParaRPr>
          </a:p>
          <a:p>
            <a:pPr marL="285750" indent="-285750" algn="r"/>
            <a:r>
              <a:rPr lang="el-GR" sz="1600" b="1" dirty="0" err="1">
                <a:solidFill>
                  <a:schemeClr val="accent1">
                    <a:lumMod val="75000"/>
                  </a:schemeClr>
                </a:solidFill>
              </a:rPr>
              <a:t>Σπιθάκης</a:t>
            </a:r>
            <a:r>
              <a:rPr lang="el-GR" sz="1600" b="1" dirty="0">
                <a:solidFill>
                  <a:schemeClr val="accent1">
                    <a:lumMod val="75000"/>
                  </a:schemeClr>
                </a:solidFill>
              </a:rPr>
              <a:t> Εμμανουήλ, </a:t>
            </a:r>
            <a:r>
              <a:rPr lang="el-GR" sz="1600" b="1" dirty="0" err="1">
                <a:solidFill>
                  <a:schemeClr val="accent1">
                    <a:lumMod val="75000"/>
                  </a:schemeClr>
                </a:solidFill>
              </a:rPr>
              <a:t>Ηλ</a:t>
            </a:r>
            <a:r>
              <a:rPr lang="el-GR" sz="1600" b="1" dirty="0">
                <a:solidFill>
                  <a:schemeClr val="accent1">
                    <a:lumMod val="75000"/>
                  </a:schemeClr>
                </a:solidFill>
              </a:rPr>
              <a:t>/</a:t>
            </a:r>
            <a:r>
              <a:rPr lang="el-GR" sz="1600" b="1" dirty="0" err="1">
                <a:solidFill>
                  <a:schemeClr val="accent1">
                    <a:lumMod val="75000"/>
                  </a:schemeClr>
                </a:solidFill>
              </a:rPr>
              <a:t>γος</a:t>
            </a:r>
            <a:r>
              <a:rPr lang="el-GR" sz="1600" b="1" dirty="0">
                <a:solidFill>
                  <a:schemeClr val="accent1">
                    <a:lumMod val="75000"/>
                  </a:schemeClr>
                </a:solidFill>
              </a:rPr>
              <a:t> </a:t>
            </a:r>
            <a:r>
              <a:rPr lang="el-GR" sz="1600" b="1" dirty="0" err="1">
                <a:solidFill>
                  <a:schemeClr val="accent1">
                    <a:lumMod val="75000"/>
                  </a:schemeClr>
                </a:solidFill>
              </a:rPr>
              <a:t>Μηχ</a:t>
            </a:r>
            <a:r>
              <a:rPr lang="el-GR" sz="1600" b="1" dirty="0">
                <a:solidFill>
                  <a:schemeClr val="accent1">
                    <a:lumMod val="75000"/>
                  </a:schemeClr>
                </a:solidFill>
              </a:rPr>
              <a:t>/</a:t>
            </a:r>
            <a:r>
              <a:rPr lang="el-GR" sz="1600" b="1" dirty="0" err="1">
                <a:solidFill>
                  <a:schemeClr val="accent1">
                    <a:lumMod val="75000"/>
                  </a:schemeClr>
                </a:solidFill>
              </a:rPr>
              <a:t>κός</a:t>
            </a:r>
            <a:endParaRPr lang="el-GR" sz="1600" b="1" dirty="0">
              <a:solidFill>
                <a:schemeClr val="accent1">
                  <a:lumMod val="75000"/>
                </a:schemeClr>
              </a:solidFill>
            </a:endParaRPr>
          </a:p>
          <a:p>
            <a:pPr marL="285750" indent="-285750" algn="r"/>
            <a:endParaRPr lang="el-GR" sz="1600" b="1" dirty="0">
              <a:solidFill>
                <a:schemeClr val="accent1">
                  <a:lumMod val="75000"/>
                </a:schemeClr>
              </a:solidFill>
            </a:endParaRPr>
          </a:p>
          <a:p>
            <a:pPr marL="285750" indent="-285750"/>
            <a:r>
              <a:rPr lang="el-GR" sz="1600" b="1" dirty="0">
                <a:solidFill>
                  <a:schemeClr val="accent1">
                    <a:lumMod val="75000"/>
                  </a:schemeClr>
                </a:solidFill>
              </a:rPr>
              <a:t>Οικονομική </a:t>
            </a:r>
            <a:r>
              <a:rPr lang="el-GR" sz="1600" b="1" dirty="0" err="1">
                <a:solidFill>
                  <a:schemeClr val="accent1">
                    <a:lumMod val="75000"/>
                  </a:schemeClr>
                </a:solidFill>
              </a:rPr>
              <a:t>Διαχείρηση</a:t>
            </a:r>
            <a:r>
              <a:rPr lang="el-GR" sz="1600" b="1" dirty="0">
                <a:solidFill>
                  <a:schemeClr val="accent1">
                    <a:lumMod val="75000"/>
                  </a:schemeClr>
                </a:solidFill>
              </a:rPr>
              <a:t>: </a:t>
            </a:r>
            <a:r>
              <a:rPr lang="el-GR" sz="1600" b="1" dirty="0" err="1">
                <a:solidFill>
                  <a:schemeClr val="accent1">
                    <a:lumMod val="75000"/>
                  </a:schemeClr>
                </a:solidFill>
              </a:rPr>
              <a:t>Γιανναδάκη</a:t>
            </a:r>
            <a:r>
              <a:rPr lang="el-GR" sz="1600" b="1" dirty="0">
                <a:solidFill>
                  <a:schemeClr val="accent1">
                    <a:lumMod val="75000"/>
                  </a:schemeClr>
                </a:solidFill>
              </a:rPr>
              <a:t> Γιούλη</a:t>
            </a:r>
          </a:p>
          <a:p>
            <a:pPr marL="285750" indent="-285750"/>
            <a:endParaRPr lang="el-GR" sz="1600" b="1" dirty="0">
              <a:solidFill>
                <a:schemeClr val="accent1">
                  <a:lumMod val="75000"/>
                </a:schemeClr>
              </a:solidFill>
            </a:endParaRPr>
          </a:p>
          <a:p>
            <a:pPr marL="285750" indent="-285750"/>
            <a:r>
              <a:rPr lang="el-GR" sz="1600" b="1" dirty="0">
                <a:solidFill>
                  <a:schemeClr val="accent1">
                    <a:lumMod val="75000"/>
                  </a:schemeClr>
                </a:solidFill>
              </a:rPr>
              <a:t>Παρουσίαση: </a:t>
            </a:r>
            <a:r>
              <a:rPr lang="el-GR" sz="1600" b="1" dirty="0" err="1">
                <a:solidFill>
                  <a:schemeClr val="accent1">
                    <a:lumMod val="75000"/>
                  </a:schemeClr>
                </a:solidFill>
              </a:rPr>
              <a:t>Πλουμίδη</a:t>
            </a:r>
            <a:r>
              <a:rPr lang="el-GR" sz="1600" b="1" dirty="0">
                <a:solidFill>
                  <a:schemeClr val="accent1">
                    <a:lumMod val="75000"/>
                  </a:schemeClr>
                </a:solidFill>
              </a:rPr>
              <a:t> Ελένη, </a:t>
            </a:r>
            <a:r>
              <a:rPr lang="el-GR" sz="1600" b="1" dirty="0" err="1">
                <a:solidFill>
                  <a:schemeClr val="accent1">
                    <a:lumMod val="75000"/>
                  </a:schemeClr>
                </a:solidFill>
              </a:rPr>
              <a:t>Κελέση</a:t>
            </a:r>
            <a:r>
              <a:rPr lang="el-GR" sz="1600" b="1" dirty="0">
                <a:solidFill>
                  <a:schemeClr val="accent1">
                    <a:lumMod val="75000"/>
                  </a:schemeClr>
                </a:solidFill>
              </a:rPr>
              <a:t> Αθηνά</a:t>
            </a:r>
          </a:p>
          <a:p>
            <a:pPr marL="285750" indent="-285750"/>
            <a:endParaRPr lang="el-GR" sz="1600" b="1" dirty="0">
              <a:solidFill>
                <a:schemeClr val="accent1">
                  <a:lumMod val="75000"/>
                </a:schemeClr>
              </a:solidFill>
            </a:endParaRPr>
          </a:p>
          <a:p>
            <a:pPr marL="285750" indent="-285750"/>
            <a:r>
              <a:rPr lang="el-GR" sz="1600" b="1" dirty="0">
                <a:solidFill>
                  <a:schemeClr val="accent1">
                    <a:lumMod val="75000"/>
                  </a:schemeClr>
                </a:solidFill>
              </a:rPr>
              <a:t>Επιμέλεια παρουσίασης: ΕΞΕΛΙΞΙΣ</a:t>
            </a:r>
          </a:p>
          <a:p>
            <a:pPr marL="285750" indent="-285750" algn="ctr"/>
            <a:endParaRPr lang="el-GR" sz="1600" b="1" dirty="0">
              <a:solidFill>
                <a:schemeClr val="accent1">
                  <a:lumMod val="75000"/>
                </a:schemeClr>
              </a:solidFill>
            </a:endParaRPr>
          </a:p>
          <a:p>
            <a:pPr marL="285750" indent="-285750" algn="ctr"/>
            <a:endParaRPr lang="el-GR" sz="1600" b="1" dirty="0">
              <a:solidFill>
                <a:schemeClr val="accent1">
                  <a:lumMod val="75000"/>
                </a:schemeClr>
              </a:solidFill>
            </a:endParaRPr>
          </a:p>
          <a:p>
            <a:pPr marL="285750" indent="-285750" algn="ctr"/>
            <a:endParaRPr lang="el-GR" dirty="0"/>
          </a:p>
        </p:txBody>
      </p:sp>
      <p:pic>
        <p:nvPicPr>
          <p:cNvPr id="11" name="Picture 1"/>
          <p:cNvPicPr>
            <a:picLocks noChangeAspect="1" noChangeArrowheads="1"/>
          </p:cNvPicPr>
          <p:nvPr/>
        </p:nvPicPr>
        <p:blipFill>
          <a:blip r:embed="rId5" cstate="print"/>
          <a:srcRect/>
          <a:stretch>
            <a:fillRect/>
          </a:stretch>
        </p:blipFill>
        <p:spPr bwMode="auto">
          <a:xfrm>
            <a:off x="0" y="0"/>
            <a:ext cx="2414588" cy="1706563"/>
          </a:xfrm>
          <a:prstGeom prst="rect">
            <a:avLst/>
          </a:prstGeom>
          <a:noFill/>
          <a:ln w="9525">
            <a:noFill/>
            <a:miter lim="800000"/>
            <a:headEnd/>
            <a:tailEnd/>
          </a:ln>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1"/>
          <p:cNvPicPr>
            <a:picLocks noChangeAspect="1" noChangeArrowheads="1"/>
          </p:cNvPicPr>
          <p:nvPr/>
        </p:nvPicPr>
        <p:blipFill>
          <a:blip r:embed="rId2" cstate="print"/>
          <a:srcRect/>
          <a:stretch>
            <a:fillRect/>
          </a:stretch>
        </p:blipFill>
        <p:spPr bwMode="auto">
          <a:xfrm>
            <a:off x="0" y="0"/>
            <a:ext cx="2414588" cy="1706563"/>
          </a:xfrm>
          <a:prstGeom prst="rect">
            <a:avLst/>
          </a:prstGeom>
          <a:noFill/>
          <a:ln w="9525">
            <a:noFill/>
            <a:miter lim="800000"/>
            <a:headEnd/>
            <a:tailEnd/>
          </a:ln>
        </p:spPr>
      </p:pic>
      <p:pic>
        <p:nvPicPr>
          <p:cNvPr id="4099" name="Θέση περιεχομένου 2"/>
          <p:cNvPicPr>
            <a:picLocks noGrp="1" noChangeAspect="1" noChangeArrowheads="1"/>
          </p:cNvPicPr>
          <p:nvPr>
            <p:ph idx="1"/>
          </p:nvPr>
        </p:nvPicPr>
        <p:blipFill>
          <a:blip r:embed="rId3" cstate="print"/>
          <a:srcRect/>
          <a:stretch>
            <a:fillRect/>
          </a:stretch>
        </p:blipFill>
        <p:spPr>
          <a:xfrm>
            <a:off x="611188" y="5661025"/>
            <a:ext cx="8229600" cy="1196975"/>
          </a:xfrm>
        </p:spPr>
      </p:pic>
      <p:sp>
        <p:nvSpPr>
          <p:cNvPr id="5" name="4 - Ορθογώνιο"/>
          <p:cNvSpPr/>
          <p:nvPr/>
        </p:nvSpPr>
        <p:spPr>
          <a:xfrm>
            <a:off x="513520" y="1706563"/>
            <a:ext cx="8424936" cy="3293209"/>
          </a:xfrm>
          <a:prstGeom prst="rect">
            <a:avLst/>
          </a:prstGeom>
        </p:spPr>
        <p:txBody>
          <a:bodyPr wrap="square">
            <a:spAutoFit/>
          </a:bodyPr>
          <a:lstStyle/>
          <a:p>
            <a:pPr marL="342900" indent="-342900" fontAlgn="auto">
              <a:spcBef>
                <a:spcPts val="0"/>
              </a:spcBef>
              <a:spcAft>
                <a:spcPts val="0"/>
              </a:spcAft>
              <a:buAutoNum type="arabicPeriod"/>
              <a:defRPr/>
            </a:pPr>
            <a:r>
              <a:rPr lang="el-GR" sz="1600" dirty="0"/>
              <a:t>Διαγωνισμός επιλογής αναδόχου παροχής υπηρεσιών (Εξωτερικός εμπειρογνώμονας έργου)</a:t>
            </a:r>
          </a:p>
          <a:p>
            <a:pPr marL="800100" lvl="1" indent="-342900" fontAlgn="auto">
              <a:spcBef>
                <a:spcPts val="0"/>
              </a:spcBef>
              <a:spcAft>
                <a:spcPts val="0"/>
              </a:spcAft>
              <a:buFont typeface="Wingdings" panose="05000000000000000000" pitchFamily="2" charset="2"/>
              <a:buChar char="Ø"/>
              <a:defRPr/>
            </a:pPr>
            <a:r>
              <a:rPr lang="el-GR" sz="1600" dirty="0"/>
              <a:t>Διενέργεια στις </a:t>
            </a:r>
            <a:r>
              <a:rPr lang="el-GR" sz="1600" b="1" dirty="0"/>
              <a:t>27 Δεκεμβρίου 2018 </a:t>
            </a:r>
            <a:r>
              <a:rPr lang="el-GR" sz="1600" dirty="0"/>
              <a:t>(άγονος διαγωνισμός)</a:t>
            </a:r>
          </a:p>
          <a:p>
            <a:pPr marL="342900" indent="-342900" fontAlgn="auto">
              <a:spcBef>
                <a:spcPts val="0"/>
              </a:spcBef>
              <a:spcAft>
                <a:spcPts val="0"/>
              </a:spcAft>
              <a:buFont typeface="+mj-lt"/>
              <a:buAutoNum type="arabicPeriod"/>
              <a:defRPr/>
            </a:pPr>
            <a:endParaRPr lang="el-GR" sz="1600" dirty="0"/>
          </a:p>
          <a:p>
            <a:pPr marL="342900" indent="-342900" fontAlgn="auto">
              <a:spcBef>
                <a:spcPts val="0"/>
              </a:spcBef>
              <a:spcAft>
                <a:spcPts val="0"/>
              </a:spcAft>
              <a:buFont typeface="+mj-lt"/>
              <a:buAutoNum type="arabicPeriod"/>
              <a:defRPr/>
            </a:pPr>
            <a:endParaRPr lang="en-GB" sz="1600" dirty="0"/>
          </a:p>
          <a:p>
            <a:pPr marL="342900" indent="-342900" fontAlgn="auto">
              <a:spcBef>
                <a:spcPts val="0"/>
              </a:spcBef>
              <a:spcAft>
                <a:spcPts val="0"/>
              </a:spcAft>
              <a:buFont typeface="+mj-lt"/>
              <a:buAutoNum type="arabicPeriod"/>
              <a:defRPr/>
            </a:pPr>
            <a:r>
              <a:rPr lang="el-GR" sz="1600" dirty="0"/>
              <a:t>Επανάληψη του Διαγωνισμού επιλογής αναδόχου παροχής υπηρεσιών</a:t>
            </a:r>
          </a:p>
          <a:p>
            <a:pPr marL="800100" lvl="1" indent="-342900" fontAlgn="auto">
              <a:spcBef>
                <a:spcPts val="0"/>
              </a:spcBef>
              <a:spcAft>
                <a:spcPts val="0"/>
              </a:spcAft>
              <a:buFont typeface="Wingdings" panose="05000000000000000000" pitchFamily="2" charset="2"/>
              <a:buChar char="Ø"/>
              <a:defRPr/>
            </a:pPr>
            <a:r>
              <a:rPr lang="el-GR" sz="1600" dirty="0"/>
              <a:t>στις </a:t>
            </a:r>
            <a:r>
              <a:rPr lang="el-GR" sz="1600" b="1" dirty="0"/>
              <a:t>7 Φεβρουαρίου 2019</a:t>
            </a:r>
          </a:p>
          <a:p>
            <a:pPr marL="800100" lvl="1" indent="-342900" fontAlgn="auto">
              <a:spcBef>
                <a:spcPts val="0"/>
              </a:spcBef>
              <a:spcAft>
                <a:spcPts val="0"/>
              </a:spcAft>
              <a:buFont typeface="Wingdings" panose="05000000000000000000" pitchFamily="2" charset="2"/>
              <a:buChar char="Ø"/>
              <a:defRPr/>
            </a:pPr>
            <a:endParaRPr lang="el-GR" sz="1600" b="1" dirty="0"/>
          </a:p>
          <a:p>
            <a:pPr marL="800100" lvl="1" indent="-342900" fontAlgn="auto">
              <a:spcBef>
                <a:spcPts val="0"/>
              </a:spcBef>
              <a:spcAft>
                <a:spcPts val="0"/>
              </a:spcAft>
              <a:buFont typeface="Wingdings" panose="05000000000000000000" pitchFamily="2" charset="2"/>
              <a:buChar char="Ø"/>
              <a:defRPr/>
            </a:pPr>
            <a:endParaRPr lang="el-GR" sz="1600" b="1" dirty="0"/>
          </a:p>
          <a:p>
            <a:pPr marL="342900" indent="-342900" fontAlgn="auto">
              <a:spcBef>
                <a:spcPts val="0"/>
              </a:spcBef>
              <a:spcAft>
                <a:spcPts val="0"/>
              </a:spcAft>
              <a:buAutoNum type="arabicPeriod"/>
              <a:defRPr/>
            </a:pPr>
            <a:r>
              <a:rPr lang="el-GR" sz="1600" dirty="0"/>
              <a:t>Υπογραφή Σύμβασης με τον ανάδοχο </a:t>
            </a:r>
            <a:r>
              <a:rPr lang="el-GR" sz="1600" b="1" dirty="0"/>
              <a:t>(ΕΞΕΛΙΞΙΣ) </a:t>
            </a:r>
            <a:r>
              <a:rPr lang="el-GR" sz="1600" dirty="0"/>
              <a:t>για την υποστήριξη της Περιφέρειας Κρήτης στα Παραδοτέα Π1.4.2, Π1.4.3, Π1.4.4, Π2.4.1, Π2.4.2, Π2.4.3, Π2.4.4, Π3.4.1</a:t>
            </a:r>
          </a:p>
          <a:p>
            <a:pPr marL="800100" lvl="1" indent="-342900" fontAlgn="auto">
              <a:spcBef>
                <a:spcPts val="0"/>
              </a:spcBef>
              <a:spcAft>
                <a:spcPts val="0"/>
              </a:spcAft>
              <a:buFont typeface="Wingdings" panose="05000000000000000000" pitchFamily="2" charset="2"/>
              <a:buChar char="Ø"/>
              <a:defRPr/>
            </a:pPr>
            <a:r>
              <a:rPr lang="el-GR" sz="1600" dirty="0"/>
              <a:t>στις </a:t>
            </a:r>
            <a:r>
              <a:rPr lang="el-GR" sz="1600" b="1" dirty="0"/>
              <a:t>8 Απριλίου 2019</a:t>
            </a:r>
          </a:p>
        </p:txBody>
      </p:sp>
      <p:sp>
        <p:nvSpPr>
          <p:cNvPr id="4098" name="Τίτλος 1"/>
          <p:cNvSpPr>
            <a:spLocks noGrp="1"/>
          </p:cNvSpPr>
          <p:nvPr>
            <p:ph type="title"/>
          </p:nvPr>
        </p:nvSpPr>
        <p:spPr>
          <a:xfrm>
            <a:off x="2414588" y="97198"/>
            <a:ext cx="6426200" cy="1143000"/>
          </a:xfrm>
        </p:spPr>
        <p:txBody>
          <a:bodyPr/>
          <a:lstStyle/>
          <a:p>
            <a:pPr eaLnBrk="1" hangingPunct="1"/>
            <a:r>
              <a:rPr lang="el-GR" altLang="el-GR" sz="2800" dirty="0"/>
              <a:t>ΕΝΕΡΓΕΙΕΣ ΠΕΡΙΦΕΡΕΙΑΣ ΚΡΗΤΗΣ ΜΕΤΑ ΤΗΝ ΕΝΑΡΚΤΗΡΙΑ ΣΥΝΑΝΤΗΣΗ ΤΟΥ ΕΡΓΟΥ</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1"/>
          <p:cNvPicPr>
            <a:picLocks noChangeAspect="1" noChangeArrowheads="1"/>
          </p:cNvPicPr>
          <p:nvPr/>
        </p:nvPicPr>
        <p:blipFill>
          <a:blip r:embed="rId2" cstate="print"/>
          <a:srcRect/>
          <a:stretch>
            <a:fillRect/>
          </a:stretch>
        </p:blipFill>
        <p:spPr bwMode="auto">
          <a:xfrm>
            <a:off x="0" y="0"/>
            <a:ext cx="2414588" cy="1706563"/>
          </a:xfrm>
          <a:prstGeom prst="rect">
            <a:avLst/>
          </a:prstGeom>
          <a:noFill/>
          <a:ln w="9525">
            <a:noFill/>
            <a:miter lim="800000"/>
            <a:headEnd/>
            <a:tailEnd/>
          </a:ln>
        </p:spPr>
      </p:pic>
      <p:pic>
        <p:nvPicPr>
          <p:cNvPr id="4099" name="Θέση περιεχομένου 2"/>
          <p:cNvPicPr>
            <a:picLocks noGrp="1" noChangeAspect="1" noChangeArrowheads="1"/>
          </p:cNvPicPr>
          <p:nvPr>
            <p:ph idx="1"/>
          </p:nvPr>
        </p:nvPicPr>
        <p:blipFill>
          <a:blip r:embed="rId3" cstate="print"/>
          <a:srcRect/>
          <a:stretch>
            <a:fillRect/>
          </a:stretch>
        </p:blipFill>
        <p:spPr>
          <a:xfrm>
            <a:off x="611188" y="5661025"/>
            <a:ext cx="8229600" cy="1196975"/>
          </a:xfrm>
        </p:spPr>
      </p:pic>
      <p:sp>
        <p:nvSpPr>
          <p:cNvPr id="5" name="4 - Ορθογώνιο"/>
          <p:cNvSpPr/>
          <p:nvPr/>
        </p:nvSpPr>
        <p:spPr>
          <a:xfrm>
            <a:off x="611188" y="1349997"/>
            <a:ext cx="8229600" cy="1754326"/>
          </a:xfrm>
          <a:prstGeom prst="rect">
            <a:avLst/>
          </a:prstGeom>
        </p:spPr>
        <p:txBody>
          <a:bodyPr wrap="square">
            <a:spAutoFit/>
          </a:bodyPr>
          <a:lstStyle/>
          <a:p>
            <a:pPr algn="just" fontAlgn="auto">
              <a:spcBef>
                <a:spcPts val="0"/>
              </a:spcBef>
              <a:spcAft>
                <a:spcPts val="0"/>
              </a:spcAft>
              <a:defRPr/>
            </a:pPr>
            <a:r>
              <a:rPr lang="el-GR" dirty="0"/>
              <a:t>4. Παρουσίαση του έργου </a:t>
            </a:r>
            <a:r>
              <a:rPr lang="en-GB" dirty="0"/>
              <a:t>STRATENERGY </a:t>
            </a:r>
            <a:r>
              <a:rPr lang="el-GR" dirty="0"/>
              <a:t>στα πλαίσια της </a:t>
            </a:r>
            <a:r>
              <a:rPr lang="el-GR" b="1" dirty="0"/>
              <a:t>Ημερίδας Ενημέρωσης και Κεφαλαιοποίησης </a:t>
            </a:r>
            <a:r>
              <a:rPr lang="el-GR" dirty="0"/>
              <a:t>των ευρωπαϊκών έργων "</a:t>
            </a:r>
            <a:r>
              <a:rPr lang="en-US" b="1" dirty="0"/>
              <a:t>REBUS</a:t>
            </a:r>
            <a:r>
              <a:rPr lang="en-US" dirty="0"/>
              <a:t> - Renovation for energy Efficient Buildings" </a:t>
            </a:r>
            <a:r>
              <a:rPr lang="el-GR" dirty="0"/>
              <a:t>και "</a:t>
            </a:r>
            <a:r>
              <a:rPr lang="en-US" b="1" dirty="0"/>
              <a:t>SHERPA</a:t>
            </a:r>
            <a:r>
              <a:rPr lang="en-US" dirty="0"/>
              <a:t> - Shared knowledge for Energy Renovation in buildings by Public</a:t>
            </a:r>
            <a:r>
              <a:rPr lang="el-GR" dirty="0"/>
              <a:t> </a:t>
            </a:r>
            <a:r>
              <a:rPr lang="en-US" dirty="0"/>
              <a:t>Administrations</a:t>
            </a:r>
            <a:r>
              <a:rPr lang="el-GR" dirty="0"/>
              <a:t>" της Περιφέρειας Κρήτης</a:t>
            </a:r>
            <a:r>
              <a:rPr lang="en-US" dirty="0"/>
              <a:t>,</a:t>
            </a:r>
            <a:r>
              <a:rPr lang="el-GR" dirty="0"/>
              <a:t> που πραγματοποιήθηκε στις </a:t>
            </a:r>
            <a:r>
              <a:rPr lang="el-GR" b="1" dirty="0"/>
              <a:t>5 Απριλίου 2019 στο Ηράκλειο</a:t>
            </a:r>
            <a:r>
              <a:rPr lang="el-GR" dirty="0"/>
              <a:t>.</a:t>
            </a:r>
          </a:p>
        </p:txBody>
      </p:sp>
      <p:sp>
        <p:nvSpPr>
          <p:cNvPr id="4098" name="Τίτλος 1"/>
          <p:cNvSpPr>
            <a:spLocks noGrp="1"/>
          </p:cNvSpPr>
          <p:nvPr>
            <p:ph type="title"/>
          </p:nvPr>
        </p:nvSpPr>
        <p:spPr>
          <a:xfrm>
            <a:off x="2414588" y="97198"/>
            <a:ext cx="6426200" cy="1143000"/>
          </a:xfrm>
        </p:spPr>
        <p:txBody>
          <a:bodyPr/>
          <a:lstStyle/>
          <a:p>
            <a:pPr eaLnBrk="1" hangingPunct="1"/>
            <a:r>
              <a:rPr lang="el-GR" altLang="el-GR" sz="2800" dirty="0"/>
              <a:t>ΕΝΕΡΓΕΙΕΣ ΠΕΡΙΦΕΡΕΙΑΣ ΚΡΗΤΗΣ ΜΕΤΑ ΤΗΝ ΕΝΑΡΚΤΗΡΙΑ ΣΥΝΑΝΤΗΣΗ ΤΟΥ ΕΡΓΟΥ</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6016" y="3229237"/>
            <a:ext cx="4222587" cy="2815058"/>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4744" y="3229237"/>
            <a:ext cx="4230028" cy="2820019"/>
          </a:xfrm>
          <a:prstGeom prst="rect">
            <a:avLst/>
          </a:prstGeom>
        </p:spPr>
      </p:pic>
    </p:spTree>
    <p:extLst>
      <p:ext uri="{BB962C8B-B14F-4D97-AF65-F5344CB8AC3E}">
        <p14:creationId xmlns:p14="http://schemas.microsoft.com/office/powerpoint/2010/main" val="85916417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1"/>
          <p:cNvPicPr>
            <a:picLocks noChangeAspect="1" noChangeArrowheads="1"/>
          </p:cNvPicPr>
          <p:nvPr/>
        </p:nvPicPr>
        <p:blipFill>
          <a:blip r:embed="rId2" cstate="print"/>
          <a:srcRect/>
          <a:stretch>
            <a:fillRect/>
          </a:stretch>
        </p:blipFill>
        <p:spPr bwMode="auto">
          <a:xfrm>
            <a:off x="0" y="0"/>
            <a:ext cx="2414588" cy="1706563"/>
          </a:xfrm>
          <a:prstGeom prst="rect">
            <a:avLst/>
          </a:prstGeom>
          <a:noFill/>
          <a:ln w="9525">
            <a:noFill/>
            <a:miter lim="800000"/>
            <a:headEnd/>
            <a:tailEnd/>
          </a:ln>
        </p:spPr>
      </p:pic>
      <p:pic>
        <p:nvPicPr>
          <p:cNvPr id="4099" name="Θέση περιεχομένου 2"/>
          <p:cNvPicPr>
            <a:picLocks noGrp="1" noChangeAspect="1" noChangeArrowheads="1"/>
          </p:cNvPicPr>
          <p:nvPr>
            <p:ph idx="1"/>
          </p:nvPr>
        </p:nvPicPr>
        <p:blipFill>
          <a:blip r:embed="rId3" cstate="print"/>
          <a:srcRect/>
          <a:stretch>
            <a:fillRect/>
          </a:stretch>
        </p:blipFill>
        <p:spPr>
          <a:xfrm>
            <a:off x="611188" y="5661025"/>
            <a:ext cx="8229600" cy="1196975"/>
          </a:xfrm>
        </p:spPr>
      </p:pic>
      <p:sp>
        <p:nvSpPr>
          <p:cNvPr id="5" name="4 - Ορθογώνιο"/>
          <p:cNvSpPr/>
          <p:nvPr/>
        </p:nvSpPr>
        <p:spPr>
          <a:xfrm>
            <a:off x="3563888" y="1240198"/>
            <a:ext cx="5276900" cy="4770537"/>
          </a:xfrm>
          <a:prstGeom prst="rect">
            <a:avLst/>
          </a:prstGeom>
        </p:spPr>
        <p:txBody>
          <a:bodyPr wrap="square">
            <a:spAutoFit/>
          </a:bodyPr>
          <a:lstStyle/>
          <a:p>
            <a:pPr marL="342900" indent="-342900" algn="ctr" fontAlgn="auto">
              <a:spcBef>
                <a:spcPts val="0"/>
              </a:spcBef>
              <a:spcAft>
                <a:spcPts val="0"/>
              </a:spcAft>
              <a:buAutoNum type="arabicPeriod"/>
              <a:defRPr/>
            </a:pPr>
            <a:endParaRPr lang="el-GR" sz="1600" dirty="0"/>
          </a:p>
          <a:p>
            <a:pPr marL="342900" indent="-342900" algn="ctr" fontAlgn="auto">
              <a:spcBef>
                <a:spcPts val="0"/>
              </a:spcBef>
              <a:spcAft>
                <a:spcPts val="0"/>
              </a:spcAft>
              <a:defRPr/>
            </a:pPr>
            <a:r>
              <a:rPr lang="el-GR" sz="1600" dirty="0"/>
              <a:t>5. ΜΕΛΕΤΗ ΘΕΡΜΟΓΡΑΦΗΣΗΣ ΤΟΥ ΚΤΙΡΙΟΥ</a:t>
            </a:r>
          </a:p>
          <a:p>
            <a:pPr marL="342900" indent="-342900" algn="ctr" fontAlgn="auto">
              <a:spcBef>
                <a:spcPts val="0"/>
              </a:spcBef>
              <a:spcAft>
                <a:spcPts val="0"/>
              </a:spcAft>
              <a:defRPr/>
            </a:pPr>
            <a:endParaRPr lang="en-US" sz="1600" dirty="0"/>
          </a:p>
          <a:p>
            <a:pPr marL="342900" indent="-342900" algn="ctr" fontAlgn="auto">
              <a:spcBef>
                <a:spcPts val="0"/>
              </a:spcBef>
              <a:spcAft>
                <a:spcPts val="0"/>
              </a:spcAft>
              <a:defRPr/>
            </a:pPr>
            <a:r>
              <a:rPr lang="en-US" sz="1600" dirty="0"/>
              <a:t> </a:t>
            </a:r>
            <a:r>
              <a:rPr lang="el-GR" sz="1600" dirty="0"/>
              <a:t>Διενεργήθηκε τον </a:t>
            </a:r>
            <a:r>
              <a:rPr lang="el-GR" sz="1600" b="1" dirty="0"/>
              <a:t>Φεβρουάριο 2019 από το ΚΑΠΕ.</a:t>
            </a:r>
          </a:p>
          <a:p>
            <a:pPr marL="342900" indent="-342900" algn="ctr" fontAlgn="auto">
              <a:spcBef>
                <a:spcPts val="0"/>
              </a:spcBef>
              <a:spcAft>
                <a:spcPts val="0"/>
              </a:spcAft>
              <a:defRPr/>
            </a:pPr>
            <a:endParaRPr lang="en-US" sz="1600" b="1" dirty="0"/>
          </a:p>
          <a:p>
            <a:pPr marL="285750" lvl="0" indent="-285750" algn="ctr">
              <a:buFont typeface="Wingdings" panose="05000000000000000000" pitchFamily="2" charset="2"/>
              <a:buChar char="§"/>
            </a:pPr>
            <a:r>
              <a:rPr lang="el-GR" sz="1600" dirty="0"/>
              <a:t>Τα διαφανή δομικά στοιχεία, παρουσιάζουν απώλειες θερμότητας από το κτιριακό κέλυφος και </a:t>
            </a:r>
            <a:r>
              <a:rPr lang="el-GR" sz="1600" dirty="0" err="1"/>
              <a:t>θερμογέφυρες</a:t>
            </a:r>
            <a:r>
              <a:rPr lang="el-GR" sz="1600" dirty="0"/>
              <a:t> με τα αδιαφανή δομικά στοιχεία.</a:t>
            </a:r>
          </a:p>
          <a:p>
            <a:pPr marL="285750" lvl="0" indent="-285750" algn="ctr">
              <a:buFont typeface="Wingdings" panose="05000000000000000000" pitchFamily="2" charset="2"/>
              <a:buChar char="§"/>
            </a:pPr>
            <a:endParaRPr lang="el-GR" sz="1600" dirty="0"/>
          </a:p>
          <a:p>
            <a:pPr marL="285750" lvl="0" indent="-285750" algn="ctr">
              <a:buFont typeface="Wingdings" panose="05000000000000000000" pitchFamily="2" charset="2"/>
              <a:buChar char="§"/>
            </a:pPr>
            <a:r>
              <a:rPr lang="el-GR" sz="1600" dirty="0"/>
              <a:t>Οι αρμοί επαφής ταβανιών και τοίχων παρουσιάζουν γραμμικές </a:t>
            </a:r>
            <a:r>
              <a:rPr lang="el-GR" sz="1600" dirty="0" err="1"/>
              <a:t>θερμογέφυρες</a:t>
            </a:r>
            <a:r>
              <a:rPr lang="el-GR" sz="1600" dirty="0"/>
              <a:t>.</a:t>
            </a:r>
          </a:p>
          <a:p>
            <a:pPr marL="285750" lvl="0" indent="-285750" algn="ctr">
              <a:buFont typeface="Wingdings" panose="05000000000000000000" pitchFamily="2" charset="2"/>
              <a:buChar char="§"/>
            </a:pPr>
            <a:endParaRPr lang="el-GR" sz="1600" dirty="0"/>
          </a:p>
          <a:p>
            <a:pPr marL="285750" lvl="0" indent="-285750" algn="ctr">
              <a:buFont typeface="Wingdings" panose="05000000000000000000" pitchFamily="2" charset="2"/>
              <a:buChar char="§"/>
            </a:pPr>
            <a:r>
              <a:rPr lang="el-GR" sz="1600" dirty="0"/>
              <a:t>Οι επαφές των φερόντων στοιχείων στο εσωτερικό του κτιρίου έδειξαν κάποιες </a:t>
            </a:r>
            <a:r>
              <a:rPr lang="el-GR" sz="1600" dirty="0" err="1"/>
              <a:t>θερμογέφυρες</a:t>
            </a:r>
            <a:r>
              <a:rPr lang="el-GR" sz="1600" dirty="0"/>
              <a:t>, όχι όμως σημαντικές.</a:t>
            </a:r>
          </a:p>
          <a:p>
            <a:pPr algn="ctr" fontAlgn="auto">
              <a:spcBef>
                <a:spcPts val="0"/>
              </a:spcBef>
              <a:spcAft>
                <a:spcPts val="0"/>
              </a:spcAft>
              <a:defRPr/>
            </a:pPr>
            <a:endParaRPr lang="el-GR" sz="1600" dirty="0"/>
          </a:p>
          <a:p>
            <a:pPr algn="ctr" fontAlgn="auto">
              <a:spcBef>
                <a:spcPts val="0"/>
              </a:spcBef>
              <a:spcAft>
                <a:spcPts val="0"/>
              </a:spcAft>
              <a:defRPr/>
            </a:pPr>
            <a:endParaRPr lang="el-GR" sz="1600" dirty="0"/>
          </a:p>
        </p:txBody>
      </p:sp>
      <p:pic>
        <p:nvPicPr>
          <p:cNvPr id="7" name="Picture 28"/>
          <p:cNvPicPr/>
          <p:nvPr/>
        </p:nvPicPr>
        <p:blipFill>
          <a:blip r:embed="rId4" cstate="print"/>
          <a:srcRect l="870" t="26988" r="39931" b="8736"/>
          <a:stretch>
            <a:fillRect/>
          </a:stretch>
        </p:blipFill>
        <p:spPr bwMode="auto">
          <a:xfrm>
            <a:off x="489098" y="3793855"/>
            <a:ext cx="3024335" cy="2088232"/>
          </a:xfrm>
          <a:prstGeom prst="rect">
            <a:avLst/>
          </a:prstGeom>
          <a:noFill/>
          <a:ln w="9525">
            <a:noFill/>
            <a:miter lim="800000"/>
            <a:headEnd/>
            <a:tailEnd/>
          </a:ln>
        </p:spPr>
      </p:pic>
      <p:pic>
        <p:nvPicPr>
          <p:cNvPr id="8" name="Picture 38"/>
          <p:cNvPicPr/>
          <p:nvPr/>
        </p:nvPicPr>
        <p:blipFill>
          <a:blip r:embed="rId5" cstate="print"/>
          <a:srcRect l="870" t="28023" r="40350" b="9253"/>
          <a:stretch>
            <a:fillRect/>
          </a:stretch>
        </p:blipFill>
        <p:spPr bwMode="auto">
          <a:xfrm>
            <a:off x="489098" y="1617224"/>
            <a:ext cx="3002781" cy="2162170"/>
          </a:xfrm>
          <a:prstGeom prst="rect">
            <a:avLst/>
          </a:prstGeom>
          <a:noFill/>
          <a:ln w="9525">
            <a:noFill/>
            <a:miter lim="800000"/>
            <a:headEnd/>
            <a:tailEnd/>
          </a:ln>
        </p:spPr>
      </p:pic>
      <p:sp>
        <p:nvSpPr>
          <p:cNvPr id="9" name="Τίτλος 1"/>
          <p:cNvSpPr txBox="1">
            <a:spLocks/>
          </p:cNvSpPr>
          <p:nvPr/>
        </p:nvSpPr>
        <p:spPr bwMode="auto">
          <a:xfrm>
            <a:off x="2414588" y="97198"/>
            <a:ext cx="6426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l-GR" altLang="el-GR" sz="2800" dirty="0"/>
              <a:t>ΕΝΕΡΓΕΙΕΣ ΠΕΡΙΦΕΡΕΙΑΣ ΚΡΗΤΗΣ ΜΕΤΑ ΤΗΝ ΕΝΑΡΚΤΗΡΙΑ ΣΥΝΑΝΤΗΣΗ ΤΟΥ ΕΡΓΟΥ</a:t>
            </a: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1"/>
          <p:cNvPicPr>
            <a:picLocks noChangeAspect="1" noChangeArrowheads="1"/>
          </p:cNvPicPr>
          <p:nvPr/>
        </p:nvPicPr>
        <p:blipFill>
          <a:blip r:embed="rId2" cstate="print"/>
          <a:srcRect/>
          <a:stretch>
            <a:fillRect/>
          </a:stretch>
        </p:blipFill>
        <p:spPr bwMode="auto">
          <a:xfrm>
            <a:off x="0" y="0"/>
            <a:ext cx="2414588" cy="1706563"/>
          </a:xfrm>
          <a:prstGeom prst="rect">
            <a:avLst/>
          </a:prstGeom>
          <a:noFill/>
          <a:ln w="9525">
            <a:noFill/>
            <a:miter lim="800000"/>
            <a:headEnd/>
            <a:tailEnd/>
          </a:ln>
        </p:spPr>
      </p:pic>
      <p:pic>
        <p:nvPicPr>
          <p:cNvPr id="4099" name="Θέση περιεχομένου 2"/>
          <p:cNvPicPr>
            <a:picLocks noGrp="1" noChangeAspect="1" noChangeArrowheads="1"/>
          </p:cNvPicPr>
          <p:nvPr>
            <p:ph idx="1"/>
          </p:nvPr>
        </p:nvPicPr>
        <p:blipFill>
          <a:blip r:embed="rId3" cstate="print"/>
          <a:srcRect/>
          <a:stretch>
            <a:fillRect/>
          </a:stretch>
        </p:blipFill>
        <p:spPr>
          <a:xfrm>
            <a:off x="611188" y="5661025"/>
            <a:ext cx="8229600" cy="1196975"/>
          </a:xfrm>
        </p:spPr>
      </p:pic>
      <p:sp>
        <p:nvSpPr>
          <p:cNvPr id="7" name="6 - Ορθογώνιο"/>
          <p:cNvSpPr/>
          <p:nvPr/>
        </p:nvSpPr>
        <p:spPr>
          <a:xfrm>
            <a:off x="513520" y="1244787"/>
            <a:ext cx="8424936" cy="4770537"/>
          </a:xfrm>
          <a:prstGeom prst="rect">
            <a:avLst/>
          </a:prstGeom>
        </p:spPr>
        <p:txBody>
          <a:bodyPr wrap="square">
            <a:spAutoFit/>
          </a:bodyPr>
          <a:lstStyle/>
          <a:p>
            <a:pPr algn="ctr"/>
            <a:endParaRPr lang="el-GR" sz="1600" dirty="0"/>
          </a:p>
          <a:p>
            <a:pPr algn="ctr"/>
            <a:r>
              <a:rPr lang="el-GR" sz="1600" dirty="0"/>
              <a:t>6. Εκπροσώπηση του </a:t>
            </a:r>
            <a:r>
              <a:rPr lang="el-GR" sz="1600" b="1" dirty="0"/>
              <a:t>STRATENERGY</a:t>
            </a:r>
            <a:r>
              <a:rPr lang="el-GR" sz="1600" dirty="0"/>
              <a:t> ΣΤΗΝ ΚΡΗΤΗ σε ενημερωτική συνάντηση στα γραφεία της </a:t>
            </a:r>
            <a:r>
              <a:rPr lang="el-GR" sz="1600" b="1" dirty="0"/>
              <a:t>ΕΥΔ ΚΡΗΤΗΣ </a:t>
            </a:r>
            <a:r>
              <a:rPr lang="el-GR" sz="1600" dirty="0"/>
              <a:t>για τα ευρωπαϊκά έργα που υλοποιεί η</a:t>
            </a:r>
            <a:r>
              <a:rPr lang="el-GR" sz="1600" b="1" dirty="0"/>
              <a:t> ΠΕΡΙΦΕΡΕΙΑ ΚΡΗΤΗΣ </a:t>
            </a:r>
            <a:endParaRPr lang="el-GR" sz="1600" dirty="0"/>
          </a:p>
          <a:p>
            <a:pPr algn="ctr"/>
            <a:r>
              <a:rPr lang="el-GR" sz="1600" dirty="0"/>
              <a:t>(σύνολο προγραμμάτων σε εξέλιξη: 25)</a:t>
            </a:r>
          </a:p>
          <a:p>
            <a:pPr algn="ctr"/>
            <a:endParaRPr lang="el-GR" sz="1600" dirty="0"/>
          </a:p>
          <a:p>
            <a:pPr algn="ctr"/>
            <a:r>
              <a:rPr lang="el-GR" sz="1600" dirty="0"/>
              <a:t>Σκοπός της συνάντησης ήταν:</a:t>
            </a:r>
          </a:p>
          <a:p>
            <a:pPr marL="285750" lvl="0" indent="-285750">
              <a:buFont typeface="Wingdings" panose="05000000000000000000" pitchFamily="2" charset="2"/>
              <a:buChar char="ü"/>
            </a:pPr>
            <a:endParaRPr lang="el-GR" sz="1600" dirty="0"/>
          </a:p>
          <a:p>
            <a:pPr marL="285750" lvl="0" indent="-285750">
              <a:buFont typeface="Wingdings" panose="05000000000000000000" pitchFamily="2" charset="2"/>
              <a:buChar char="ü"/>
            </a:pPr>
            <a:r>
              <a:rPr lang="el-GR" sz="1600" dirty="0"/>
              <a:t>Καταγραφή σε ό,τι αφορά θεματικούς και ειδικούς στόχους </a:t>
            </a:r>
          </a:p>
          <a:p>
            <a:pPr marL="285750" lvl="0" indent="-285750">
              <a:buFont typeface="Wingdings" panose="05000000000000000000" pitchFamily="2" charset="2"/>
              <a:buChar char="ü"/>
            </a:pPr>
            <a:endParaRPr lang="el-GR" sz="1600" dirty="0"/>
          </a:p>
          <a:p>
            <a:pPr marL="285750" lvl="0" indent="-285750">
              <a:buFont typeface="Wingdings" panose="05000000000000000000" pitchFamily="2" charset="2"/>
              <a:buChar char="ü"/>
            </a:pPr>
            <a:r>
              <a:rPr lang="el-GR" sz="1600" dirty="0"/>
              <a:t>Καταγραφή εκροών και δεικτών αποτελέσματος</a:t>
            </a:r>
          </a:p>
          <a:p>
            <a:pPr marL="285750" lvl="0" indent="-285750">
              <a:buFont typeface="Wingdings" panose="05000000000000000000" pitchFamily="2" charset="2"/>
              <a:buChar char="ü"/>
            </a:pPr>
            <a:endParaRPr lang="el-GR" sz="1600" dirty="0"/>
          </a:p>
          <a:p>
            <a:pPr marL="285750" lvl="0" indent="-285750">
              <a:buFont typeface="Wingdings" panose="05000000000000000000" pitchFamily="2" charset="2"/>
              <a:buChar char="ü"/>
            </a:pPr>
            <a:r>
              <a:rPr lang="el-GR" sz="1600" dirty="0"/>
              <a:t>Κωδικοποίηση των παραδοτέων όλων των έργων για να προσδιοριστούν οριζόντιες συνέργειες μεταξύ τους </a:t>
            </a:r>
          </a:p>
          <a:p>
            <a:pPr marL="285750" lvl="0" indent="-285750">
              <a:buFont typeface="Wingdings" panose="05000000000000000000" pitchFamily="2" charset="2"/>
              <a:buChar char="ü"/>
            </a:pPr>
            <a:endParaRPr lang="el-GR" sz="1600" dirty="0"/>
          </a:p>
          <a:p>
            <a:pPr marL="285750" lvl="0" indent="-285750">
              <a:buFont typeface="Wingdings" panose="05000000000000000000" pitchFamily="2" charset="2"/>
              <a:buChar char="ü"/>
            </a:pPr>
            <a:r>
              <a:rPr lang="el-GR" sz="1600" dirty="0"/>
              <a:t>Αναζήτηση-</a:t>
            </a:r>
            <a:r>
              <a:rPr lang="el-GR" sz="1600" dirty="0" err="1"/>
              <a:t>προτεραιοποίηση</a:t>
            </a:r>
            <a:r>
              <a:rPr lang="el-GR" sz="1600" dirty="0"/>
              <a:t> νέων αναγκών, θεματικών εξειδικεύσεων, προτεινόμενων παρεμβάσεων στο νέο ΠΕΠ ΚΡΗΤΗΣ και αξιοποίηση υφισταμένου και σε μια αναθεωρημένη μορφή της RIS, (π.χ. </a:t>
            </a:r>
            <a:r>
              <a:rPr lang="el-GR" sz="1600" dirty="0" err="1"/>
              <a:t>action</a:t>
            </a:r>
            <a:r>
              <a:rPr lang="el-GR" sz="1600" dirty="0"/>
              <a:t> </a:t>
            </a:r>
            <a:r>
              <a:rPr lang="el-GR" sz="1600" dirty="0" err="1"/>
              <a:t>plans</a:t>
            </a:r>
            <a:r>
              <a:rPr lang="el-GR" sz="1600" dirty="0"/>
              <a:t>)</a:t>
            </a:r>
          </a:p>
          <a:p>
            <a:pPr marL="342900" indent="-342900" algn="ctr" fontAlgn="auto">
              <a:spcBef>
                <a:spcPts val="0"/>
              </a:spcBef>
              <a:spcAft>
                <a:spcPts val="0"/>
              </a:spcAft>
              <a:defRPr/>
            </a:pPr>
            <a:endParaRPr lang="el-GR" sz="1600" dirty="0"/>
          </a:p>
        </p:txBody>
      </p:sp>
      <p:sp>
        <p:nvSpPr>
          <p:cNvPr id="6" name="Τίτλος 1"/>
          <p:cNvSpPr txBox="1">
            <a:spLocks/>
          </p:cNvSpPr>
          <p:nvPr/>
        </p:nvSpPr>
        <p:spPr bwMode="auto">
          <a:xfrm>
            <a:off x="2414588" y="97198"/>
            <a:ext cx="6426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l-GR" altLang="el-GR" sz="2800" dirty="0"/>
              <a:t>ΕΝΕΡΓΕΙΕΣ ΠΕΡΙΦΕΡΕΙΑΣ ΚΡΗΤΗΣ ΜΕΤΑ ΤΗΝ ΕΝΑΡΚΤΗΡΙΑ ΣΥΝΑΝΤΗΣΗ ΤΟΥ ΕΡΓΟΥ</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1"/>
          <p:cNvPicPr>
            <a:picLocks noChangeAspect="1" noChangeArrowheads="1"/>
          </p:cNvPicPr>
          <p:nvPr/>
        </p:nvPicPr>
        <p:blipFill>
          <a:blip r:embed="rId2" cstate="print"/>
          <a:srcRect/>
          <a:stretch>
            <a:fillRect/>
          </a:stretch>
        </p:blipFill>
        <p:spPr bwMode="auto">
          <a:xfrm>
            <a:off x="0" y="0"/>
            <a:ext cx="2414588" cy="1706563"/>
          </a:xfrm>
          <a:prstGeom prst="rect">
            <a:avLst/>
          </a:prstGeom>
          <a:noFill/>
          <a:ln w="9525">
            <a:noFill/>
            <a:miter lim="800000"/>
            <a:headEnd/>
            <a:tailEnd/>
          </a:ln>
        </p:spPr>
      </p:pic>
      <p:pic>
        <p:nvPicPr>
          <p:cNvPr id="4099" name="Θέση περιεχομένου 2"/>
          <p:cNvPicPr>
            <a:picLocks noGrp="1" noChangeAspect="1" noChangeArrowheads="1"/>
          </p:cNvPicPr>
          <p:nvPr>
            <p:ph idx="1"/>
          </p:nvPr>
        </p:nvPicPr>
        <p:blipFill>
          <a:blip r:embed="rId3" cstate="print"/>
          <a:srcRect/>
          <a:stretch>
            <a:fillRect/>
          </a:stretch>
        </p:blipFill>
        <p:spPr>
          <a:xfrm>
            <a:off x="611188" y="5661025"/>
            <a:ext cx="8229600" cy="1196975"/>
          </a:xfrm>
        </p:spPr>
      </p:pic>
      <p:sp>
        <p:nvSpPr>
          <p:cNvPr id="7" name="6 - Ορθογώνιο"/>
          <p:cNvSpPr/>
          <p:nvPr/>
        </p:nvSpPr>
        <p:spPr>
          <a:xfrm>
            <a:off x="323528" y="1341985"/>
            <a:ext cx="8424936" cy="4785405"/>
          </a:xfrm>
          <a:prstGeom prst="rect">
            <a:avLst/>
          </a:prstGeom>
        </p:spPr>
        <p:txBody>
          <a:bodyPr wrap="square">
            <a:normAutofit/>
          </a:bodyPr>
          <a:lstStyle/>
          <a:p>
            <a:pPr algn="ctr"/>
            <a:endParaRPr lang="el-GR" dirty="0"/>
          </a:p>
          <a:p>
            <a:pPr algn="ctr"/>
            <a:r>
              <a:rPr lang="en-US" dirty="0"/>
              <a:t>H </a:t>
            </a:r>
            <a:r>
              <a:rPr lang="el-GR" dirty="0"/>
              <a:t>παρουσίαση του </a:t>
            </a:r>
            <a:r>
              <a:rPr lang="en-US" b="1" dirty="0"/>
              <a:t>STRATENERGY</a:t>
            </a:r>
            <a:r>
              <a:rPr lang="el-GR" b="1" dirty="0"/>
              <a:t> </a:t>
            </a:r>
            <a:r>
              <a:rPr lang="el-GR" dirty="0"/>
              <a:t>έλαβε πολλά </a:t>
            </a:r>
            <a:r>
              <a:rPr lang="el-GR" b="1" dirty="0">
                <a:solidFill>
                  <a:srgbClr val="8DB335"/>
                </a:solidFill>
              </a:rPr>
              <a:t>θετικά σχόλια</a:t>
            </a:r>
            <a:endParaRPr lang="en-GB" b="1" dirty="0">
              <a:solidFill>
                <a:srgbClr val="8DB335"/>
              </a:solidFill>
            </a:endParaRPr>
          </a:p>
          <a:p>
            <a:pPr algn="just"/>
            <a:endParaRPr lang="el-GR" b="1" dirty="0">
              <a:solidFill>
                <a:srgbClr val="8DB335"/>
              </a:solidFill>
            </a:endParaRPr>
          </a:p>
          <a:p>
            <a:pPr algn="just"/>
            <a:endParaRPr lang="en-GB" b="1" dirty="0">
              <a:solidFill>
                <a:srgbClr val="8DB335"/>
              </a:solidFill>
            </a:endParaRPr>
          </a:p>
          <a:p>
            <a:pPr marL="742950" lvl="1" indent="-285750" algn="just">
              <a:buFont typeface="Wingdings" panose="05000000000000000000" pitchFamily="2" charset="2"/>
              <a:buChar char="ü"/>
            </a:pPr>
            <a:r>
              <a:rPr lang="el-GR" dirty="0"/>
              <a:t>αφενός επειδή η υλοποίηση του επιδεικτικού τεχνικού έργου αναμένεται να έχει </a:t>
            </a:r>
            <a:r>
              <a:rPr lang="el-GR" b="1" dirty="0"/>
              <a:t>απτές εκροές </a:t>
            </a:r>
            <a:r>
              <a:rPr lang="el-GR" dirty="0"/>
              <a:t>και σημαντικό αντίκτυπο στον τεχνικό κόσμο, που αναμένεται να υιοθετήσει πρακτικές και τεχνογνωσία για άμεση εφαρμογή και</a:t>
            </a:r>
            <a:endParaRPr lang="en-GB" dirty="0"/>
          </a:p>
          <a:p>
            <a:pPr marL="742950" lvl="1" indent="-285750" algn="just">
              <a:buFont typeface="Wingdings" panose="05000000000000000000" pitchFamily="2" charset="2"/>
              <a:buChar char="ü"/>
            </a:pPr>
            <a:endParaRPr lang="el-GR" dirty="0"/>
          </a:p>
          <a:p>
            <a:pPr marL="742950" lvl="1" indent="-285750" algn="just">
              <a:buFont typeface="Wingdings" panose="05000000000000000000" pitchFamily="2" charset="2"/>
              <a:buChar char="ü"/>
            </a:pPr>
            <a:endParaRPr lang="en-GB" dirty="0"/>
          </a:p>
          <a:p>
            <a:pPr marL="742950" lvl="1" indent="-285750" algn="just">
              <a:buFont typeface="Wingdings" panose="05000000000000000000" pitchFamily="2" charset="2"/>
              <a:buChar char="ü"/>
            </a:pPr>
            <a:r>
              <a:rPr lang="el-GR" dirty="0"/>
              <a:t>αφετέρου επειδή θα προσφέρει επικοινωνιακά στη στρατηγική της Περιφέρειας Κρήτης για την εξοικονόμηση ενέργειας στα δημόσια κτίρια με τη </a:t>
            </a:r>
            <a:r>
              <a:rPr lang="el-GR" b="1" dirty="0"/>
              <a:t>διάχυση των αποτελεσμάτων στο ευρύ κοινό</a:t>
            </a:r>
            <a:r>
              <a:rPr lang="el-GR" dirty="0"/>
              <a:t>.</a:t>
            </a:r>
          </a:p>
        </p:txBody>
      </p:sp>
      <p:sp>
        <p:nvSpPr>
          <p:cNvPr id="6" name="Τίτλος 1"/>
          <p:cNvSpPr txBox="1">
            <a:spLocks/>
          </p:cNvSpPr>
          <p:nvPr/>
        </p:nvSpPr>
        <p:spPr bwMode="auto">
          <a:xfrm>
            <a:off x="2414588" y="97198"/>
            <a:ext cx="6426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l-GR" altLang="el-GR" sz="2800" dirty="0"/>
              <a:t>ΕΝΕΡΓΕΙΕΣ ΠΕΡΙΦΕΡΕΙΑΣ ΚΡΗΤΗΣ ΜΕΤΑ ΤΗΝ ΕΝΑΡΚΤΗΡΙΑ ΣΥΝΑΝΤΗΣΗ ΤΟΥ ΕΡΓΟΥ</a:t>
            </a: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1"/>
          <p:cNvPicPr>
            <a:picLocks noChangeAspect="1" noChangeArrowheads="1"/>
          </p:cNvPicPr>
          <p:nvPr/>
        </p:nvPicPr>
        <p:blipFill>
          <a:blip r:embed="rId2" cstate="print"/>
          <a:srcRect/>
          <a:stretch>
            <a:fillRect/>
          </a:stretch>
        </p:blipFill>
        <p:spPr bwMode="auto">
          <a:xfrm>
            <a:off x="0" y="0"/>
            <a:ext cx="2414588" cy="1706563"/>
          </a:xfrm>
          <a:prstGeom prst="rect">
            <a:avLst/>
          </a:prstGeom>
          <a:noFill/>
          <a:ln w="9525">
            <a:noFill/>
            <a:miter lim="800000"/>
            <a:headEnd/>
            <a:tailEnd/>
          </a:ln>
        </p:spPr>
      </p:pic>
      <p:pic>
        <p:nvPicPr>
          <p:cNvPr id="4099" name="Θέση περιεχομένου 2"/>
          <p:cNvPicPr>
            <a:picLocks noGrp="1" noChangeAspect="1" noChangeArrowheads="1"/>
          </p:cNvPicPr>
          <p:nvPr>
            <p:ph idx="1"/>
          </p:nvPr>
        </p:nvPicPr>
        <p:blipFill>
          <a:blip r:embed="rId3" cstate="print"/>
          <a:srcRect/>
          <a:stretch>
            <a:fillRect/>
          </a:stretch>
        </p:blipFill>
        <p:spPr>
          <a:xfrm>
            <a:off x="611188" y="5661025"/>
            <a:ext cx="8229600" cy="1196975"/>
          </a:xfrm>
        </p:spPr>
      </p:pic>
      <p:sp>
        <p:nvSpPr>
          <p:cNvPr id="7" name="6 - Ορθογώνιο"/>
          <p:cNvSpPr/>
          <p:nvPr/>
        </p:nvSpPr>
        <p:spPr>
          <a:xfrm>
            <a:off x="323528" y="1341985"/>
            <a:ext cx="8424936" cy="4785405"/>
          </a:xfrm>
          <a:prstGeom prst="rect">
            <a:avLst/>
          </a:prstGeom>
        </p:spPr>
        <p:txBody>
          <a:bodyPr wrap="square">
            <a:normAutofit/>
          </a:bodyPr>
          <a:lstStyle/>
          <a:p>
            <a:pPr algn="ctr"/>
            <a:endParaRPr lang="el-GR" sz="1600" dirty="0"/>
          </a:p>
          <a:p>
            <a:pPr algn="ctr"/>
            <a:r>
              <a:rPr lang="el-GR" dirty="0"/>
              <a:t>Ο Προϋπολογισμός για το Στρατηγικό Έργο στην Περιφέρεια Κρήτης στο πλαίσιο του Τεχνικού Δελτίου του έργου </a:t>
            </a:r>
            <a:r>
              <a:rPr lang="en-GB" dirty="0"/>
              <a:t>STRATENERGY </a:t>
            </a:r>
            <a:r>
              <a:rPr lang="el-GR" dirty="0"/>
              <a:t>είναι:	</a:t>
            </a:r>
            <a:r>
              <a:rPr lang="el-GR" b="1" dirty="0"/>
              <a:t>412.000 €	</a:t>
            </a:r>
          </a:p>
          <a:p>
            <a:endParaRPr lang="el-GR" dirty="0"/>
          </a:p>
          <a:p>
            <a:endParaRPr lang="el-GR" dirty="0"/>
          </a:p>
          <a:p>
            <a:pPr algn="ctr"/>
            <a:r>
              <a:rPr lang="el-GR" dirty="0"/>
              <a:t>Επειδή η υλοποίηση του επιδεικτικού έργου έχει προϋπολογισμό περίπου </a:t>
            </a:r>
            <a:r>
              <a:rPr lang="el-GR" b="1" dirty="0"/>
              <a:t>1.700.000 €</a:t>
            </a:r>
          </a:p>
          <a:p>
            <a:pPr algn="ctr"/>
            <a:endParaRPr lang="el-GR" b="1" dirty="0"/>
          </a:p>
          <a:p>
            <a:pPr marL="342900" indent="-342900" algn="ctr" fontAlgn="auto">
              <a:spcBef>
                <a:spcPts val="0"/>
              </a:spcBef>
              <a:spcAft>
                <a:spcPts val="0"/>
              </a:spcAft>
              <a:defRPr/>
            </a:pPr>
            <a:r>
              <a:rPr lang="el-GR" b="1" dirty="0"/>
              <a:t>Εξασφαλίστηκε η πρόσθετη χρηματοδότηση (1.300.000 €) από το ΠΔΕ </a:t>
            </a:r>
            <a:r>
              <a:rPr lang="el-GR" dirty="0"/>
              <a:t>με την άριστη συνεργασία στελεχών της Περιφέρειας</a:t>
            </a:r>
            <a:br>
              <a:rPr lang="el-GR" dirty="0"/>
            </a:br>
            <a:r>
              <a:rPr lang="el-GR" dirty="0"/>
              <a:t>(Δ/</a:t>
            </a:r>
            <a:r>
              <a:rPr lang="el-GR" dirty="0" err="1"/>
              <a:t>νση</a:t>
            </a:r>
            <a:r>
              <a:rPr lang="el-GR" dirty="0"/>
              <a:t> Τ.Ε.Π.Ε.Η. &amp; ΔΙΑΠ).</a:t>
            </a:r>
          </a:p>
          <a:p>
            <a:pPr marL="342900" indent="-342900" algn="ctr" fontAlgn="auto">
              <a:spcBef>
                <a:spcPts val="0"/>
              </a:spcBef>
              <a:spcAft>
                <a:spcPts val="0"/>
              </a:spcAft>
              <a:defRPr/>
            </a:pPr>
            <a:endParaRPr lang="el-GR" dirty="0"/>
          </a:p>
          <a:p>
            <a:pPr marL="342900" indent="-342900" algn="ctr" fontAlgn="auto">
              <a:spcBef>
                <a:spcPts val="0"/>
              </a:spcBef>
              <a:spcAft>
                <a:spcPts val="0"/>
              </a:spcAft>
              <a:defRPr/>
            </a:pPr>
            <a:r>
              <a:rPr lang="el-GR" dirty="0"/>
              <a:t>Για την οικονομική διαχείριση του επιδεικτικού έργου η Ομάδα Έργου είναι σε συνεννόηση με το Περιφερειακό Ταμείο Ανάπτυξης Κρήτης, που ορίστηκε Οικονομικός Υπόλογος.</a:t>
            </a:r>
          </a:p>
        </p:txBody>
      </p:sp>
      <p:sp>
        <p:nvSpPr>
          <p:cNvPr id="6" name="Τίτλος 1"/>
          <p:cNvSpPr txBox="1">
            <a:spLocks/>
          </p:cNvSpPr>
          <p:nvPr/>
        </p:nvSpPr>
        <p:spPr bwMode="auto">
          <a:xfrm>
            <a:off x="2414588" y="97198"/>
            <a:ext cx="6426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l-GR" altLang="el-GR" sz="2800" dirty="0"/>
              <a:t>ΕΝΕΡΓΕΙΕΣ ΠΕΡΙΦΕΡΕΙΑΣ ΚΡΗΤΗΣ ΜΕΤΑ ΤΗΝ ΕΝΑΡΚΤΗΡΙΑ ΣΥΝΑΝΤΗΣΗ ΤΟΥ ΕΡΓΟΥ</a:t>
            </a:r>
          </a:p>
        </p:txBody>
      </p:sp>
    </p:spTree>
    <p:extLst>
      <p:ext uri="{BB962C8B-B14F-4D97-AF65-F5344CB8AC3E}">
        <p14:creationId xmlns:p14="http://schemas.microsoft.com/office/powerpoint/2010/main" val="85593044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1"/>
          <p:cNvPicPr>
            <a:picLocks noChangeAspect="1" noChangeArrowheads="1"/>
          </p:cNvPicPr>
          <p:nvPr/>
        </p:nvPicPr>
        <p:blipFill>
          <a:blip r:embed="rId2" cstate="print"/>
          <a:srcRect/>
          <a:stretch>
            <a:fillRect/>
          </a:stretch>
        </p:blipFill>
        <p:spPr bwMode="auto">
          <a:xfrm>
            <a:off x="0" y="0"/>
            <a:ext cx="2414588" cy="1706563"/>
          </a:xfrm>
          <a:prstGeom prst="rect">
            <a:avLst/>
          </a:prstGeom>
          <a:noFill/>
          <a:ln w="9525">
            <a:noFill/>
            <a:miter lim="800000"/>
            <a:headEnd/>
            <a:tailEnd/>
          </a:ln>
        </p:spPr>
      </p:pic>
      <p:sp>
        <p:nvSpPr>
          <p:cNvPr id="7" name="Τίτλος 1"/>
          <p:cNvSpPr txBox="1">
            <a:spLocks/>
          </p:cNvSpPr>
          <p:nvPr/>
        </p:nvSpPr>
        <p:spPr bwMode="auto">
          <a:xfrm>
            <a:off x="2414588" y="97198"/>
            <a:ext cx="6426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l-GR" altLang="el-GR" sz="2800" dirty="0"/>
              <a:t>ΕΝΕΡΓΕΙΕΣ ΠΕΡΙΦΕΡΕΙΑΣ ΚΡΗΤΗΣ ΜΕΤΑ ΤΗΝ ΕΝΑΡΚΤΗΡΙΑ ΣΥΝΑΝΤΗΣΗ ΤΟΥ ΕΡΓΟΥ</a:t>
            </a:r>
          </a:p>
        </p:txBody>
      </p:sp>
      <p:pic>
        <p:nvPicPr>
          <p:cNvPr id="8" name="Θέση περιεχομένου 2"/>
          <p:cNvPicPr>
            <a:picLocks noChangeAspect="1" noChangeArrowheads="1"/>
          </p:cNvPicPr>
          <p:nvPr/>
        </p:nvPicPr>
        <p:blipFill>
          <a:blip r:embed="rId3" cstate="print"/>
          <a:srcRect/>
          <a:stretch>
            <a:fillRect/>
          </a:stretch>
        </p:blipFill>
        <p:spPr bwMode="auto">
          <a:xfrm>
            <a:off x="611188" y="5661025"/>
            <a:ext cx="8229600" cy="1196975"/>
          </a:xfrm>
          <a:prstGeom prst="rect">
            <a:avLst/>
          </a:prstGeom>
          <a:noFill/>
          <a:ln w="9525">
            <a:noFill/>
            <a:miter lim="800000"/>
            <a:headEnd/>
            <a:tailEnd/>
          </a:ln>
        </p:spPr>
      </p:pic>
      <p:sp>
        <p:nvSpPr>
          <p:cNvPr id="5" name="4 - Ορθογώνιο"/>
          <p:cNvSpPr/>
          <p:nvPr/>
        </p:nvSpPr>
        <p:spPr>
          <a:xfrm>
            <a:off x="395235" y="1337396"/>
            <a:ext cx="8424936" cy="4524315"/>
          </a:xfrm>
          <a:prstGeom prst="rect">
            <a:avLst/>
          </a:prstGeom>
        </p:spPr>
        <p:txBody>
          <a:bodyPr wrap="square">
            <a:normAutofit/>
          </a:bodyPr>
          <a:lstStyle/>
          <a:p>
            <a:pPr marL="342900" indent="-342900" algn="ctr" fontAlgn="auto">
              <a:spcBef>
                <a:spcPts val="0"/>
              </a:spcBef>
              <a:spcAft>
                <a:spcPts val="0"/>
              </a:spcAft>
              <a:buAutoNum type="arabicPeriod"/>
              <a:defRPr/>
            </a:pPr>
            <a:endParaRPr lang="el-GR" dirty="0"/>
          </a:p>
          <a:p>
            <a:pPr marL="342900" indent="-342900" algn="ctr" fontAlgn="auto">
              <a:spcBef>
                <a:spcPts val="0"/>
              </a:spcBef>
              <a:spcAft>
                <a:spcPts val="0"/>
              </a:spcAft>
              <a:defRPr/>
            </a:pPr>
            <a:r>
              <a:rPr lang="el-GR" dirty="0"/>
              <a:t>7. Στρατηγικό Σχέδιο Δημοσιότητας και Πληροφόρησης για το </a:t>
            </a:r>
            <a:r>
              <a:rPr lang="en-GB" dirty="0"/>
              <a:t>STRATENERGY </a:t>
            </a:r>
            <a:r>
              <a:rPr lang="el-GR" dirty="0"/>
              <a:t>στην Κρήτη από την Περιφέρεια Κρήτης</a:t>
            </a:r>
          </a:p>
          <a:p>
            <a:pPr marL="342900" indent="-342900" algn="ctr" fontAlgn="auto">
              <a:spcBef>
                <a:spcPts val="0"/>
              </a:spcBef>
              <a:spcAft>
                <a:spcPts val="0"/>
              </a:spcAft>
              <a:defRPr/>
            </a:pPr>
            <a:r>
              <a:rPr lang="el-GR" dirty="0"/>
              <a:t>(Παραδοτέο 2.4.1.)</a:t>
            </a:r>
          </a:p>
          <a:p>
            <a:pPr marL="342900" indent="-342900" algn="ctr" fontAlgn="auto">
              <a:spcBef>
                <a:spcPts val="0"/>
              </a:spcBef>
              <a:spcAft>
                <a:spcPts val="0"/>
              </a:spcAft>
              <a:defRPr/>
            </a:pPr>
            <a:endParaRPr lang="el-GR" dirty="0"/>
          </a:p>
          <a:p>
            <a:pPr marL="342900" indent="-342900" algn="ctr" fontAlgn="auto">
              <a:spcBef>
                <a:spcPts val="0"/>
              </a:spcBef>
              <a:spcAft>
                <a:spcPts val="0"/>
              </a:spcAft>
              <a:buFont typeface="Wingdings" panose="05000000000000000000" pitchFamily="2" charset="2"/>
              <a:buChar char="ü"/>
              <a:defRPr/>
            </a:pPr>
            <a:r>
              <a:rPr lang="el-GR" dirty="0"/>
              <a:t>Υποβλήθηκε από τον Ανάδοχο και εγκρίθηκε από την Περιφέρεια Κρήτης.</a:t>
            </a:r>
          </a:p>
          <a:p>
            <a:pPr marL="342900" indent="-342900" algn="ctr" fontAlgn="auto">
              <a:spcBef>
                <a:spcPts val="0"/>
              </a:spcBef>
              <a:spcAft>
                <a:spcPts val="0"/>
              </a:spcAft>
              <a:buFont typeface="Wingdings" panose="05000000000000000000" pitchFamily="2" charset="2"/>
              <a:buChar char="ü"/>
              <a:defRPr/>
            </a:pPr>
            <a:endParaRPr lang="el-GR" dirty="0"/>
          </a:p>
          <a:p>
            <a:pPr marL="342900" indent="-342900" algn="ctr" fontAlgn="auto">
              <a:spcBef>
                <a:spcPts val="0"/>
              </a:spcBef>
              <a:spcAft>
                <a:spcPts val="0"/>
              </a:spcAft>
              <a:buFont typeface="Wingdings" panose="05000000000000000000" pitchFamily="2" charset="2"/>
              <a:buChar char="ü"/>
              <a:defRPr/>
            </a:pPr>
            <a:r>
              <a:rPr lang="el-GR" dirty="0"/>
              <a:t>Περιγράφει τις δράσεις που θα υλοποιήσει στην Κρήτη η Περιφέρεια Κρήτης, προκειμένου να επιτευχθεί διάδοση των δραστηριοτήτων και αποτελεσμάτων του έργου στις ομάδες στόχου.</a:t>
            </a:r>
          </a:p>
          <a:p>
            <a:pPr marL="342900" indent="-342900" algn="ctr" fontAlgn="auto">
              <a:spcBef>
                <a:spcPts val="0"/>
              </a:spcBef>
              <a:spcAft>
                <a:spcPts val="0"/>
              </a:spcAft>
              <a:buFont typeface="Wingdings" panose="05000000000000000000" pitchFamily="2" charset="2"/>
              <a:buChar char="ü"/>
              <a:defRPr/>
            </a:pPr>
            <a:endParaRPr lang="el-GR" dirty="0"/>
          </a:p>
          <a:p>
            <a:pPr marL="342900" indent="-342900" algn="ctr" fontAlgn="auto">
              <a:spcBef>
                <a:spcPts val="0"/>
              </a:spcBef>
              <a:spcAft>
                <a:spcPts val="0"/>
              </a:spcAft>
              <a:buFont typeface="Wingdings" panose="05000000000000000000" pitchFamily="2" charset="2"/>
              <a:buChar char="ü"/>
              <a:defRPr/>
            </a:pPr>
            <a:r>
              <a:rPr lang="el-GR" dirty="0"/>
              <a:t>Η Περιφέρεια Κρήτης στα πλαίσια του πλάνου δημοσιότητας έχει ετοιμάσει για τα γραφεία της αφίσα A3 με πληροφορίες σχετικά με την πράξη, συμπεριλαμβανομένης της οικονομικής στήριξης από την ΕΕ.</a:t>
            </a: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
          <p:cNvPicPr>
            <a:picLocks noChangeAspect="1" noChangeArrowheads="1"/>
          </p:cNvPicPr>
          <p:nvPr/>
        </p:nvPicPr>
        <p:blipFill>
          <a:blip r:embed="rId2" cstate="print"/>
          <a:srcRect/>
          <a:stretch>
            <a:fillRect/>
          </a:stretch>
        </p:blipFill>
        <p:spPr bwMode="auto">
          <a:xfrm>
            <a:off x="0" y="0"/>
            <a:ext cx="2414588" cy="1706563"/>
          </a:xfrm>
          <a:prstGeom prst="rect">
            <a:avLst/>
          </a:prstGeom>
          <a:noFill/>
          <a:ln w="9525">
            <a:noFill/>
            <a:miter lim="800000"/>
            <a:headEnd/>
            <a:tailEnd/>
          </a:ln>
        </p:spPr>
      </p:pic>
      <p:pic>
        <p:nvPicPr>
          <p:cNvPr id="3075" name="Θέση περιεχομένου 2"/>
          <p:cNvPicPr>
            <a:picLocks noGrp="1" noChangeAspect="1" noChangeArrowheads="1"/>
          </p:cNvPicPr>
          <p:nvPr>
            <p:ph idx="1"/>
          </p:nvPr>
        </p:nvPicPr>
        <p:blipFill>
          <a:blip r:embed="rId3" cstate="print"/>
          <a:srcRect/>
          <a:stretch>
            <a:fillRect/>
          </a:stretch>
        </p:blipFill>
        <p:spPr>
          <a:xfrm>
            <a:off x="611188" y="5661025"/>
            <a:ext cx="8229600" cy="1196975"/>
          </a:xfrm>
        </p:spPr>
      </p:pic>
      <p:pic>
        <p:nvPicPr>
          <p:cNvPr id="6" name="Εικόνα 1"/>
          <p:cNvPicPr>
            <a:picLocks noChangeAspect="1"/>
          </p:cNvPicPr>
          <p:nvPr/>
        </p:nvPicPr>
        <p:blipFill>
          <a:blip r:embed="rId4" cstate="print"/>
          <a:srcRect/>
          <a:stretch>
            <a:fillRect/>
          </a:stretch>
        </p:blipFill>
        <p:spPr bwMode="auto">
          <a:xfrm>
            <a:off x="299553" y="1556793"/>
            <a:ext cx="4492824" cy="3369984"/>
          </a:xfrm>
          <a:prstGeom prst="rect">
            <a:avLst/>
          </a:prstGeom>
          <a:noFill/>
          <a:ln w="9525">
            <a:noFill/>
            <a:miter lim="800000"/>
            <a:headEnd/>
            <a:tailEnd/>
          </a:ln>
        </p:spPr>
      </p:pic>
      <p:sp>
        <p:nvSpPr>
          <p:cNvPr id="7" name="6 - Ορθογώνιο"/>
          <p:cNvSpPr/>
          <p:nvPr/>
        </p:nvSpPr>
        <p:spPr>
          <a:xfrm>
            <a:off x="4792377" y="1337396"/>
            <a:ext cx="4048412" cy="4555093"/>
          </a:xfrm>
          <a:prstGeom prst="rect">
            <a:avLst/>
          </a:prstGeom>
        </p:spPr>
        <p:txBody>
          <a:bodyPr wrap="square">
            <a:spAutoFit/>
          </a:bodyPr>
          <a:lstStyle/>
          <a:p>
            <a:pPr algn="ctr" fontAlgn="auto">
              <a:spcBef>
                <a:spcPts val="0"/>
              </a:spcBef>
              <a:spcAft>
                <a:spcPts val="0"/>
              </a:spcAft>
              <a:defRPr/>
            </a:pPr>
            <a:r>
              <a:rPr lang="el-GR" sz="1600" dirty="0"/>
              <a:t>ΣΤΟ ΚΤΙΡΙΟ ΣΤΕΓΑΖΟΝΤΑΙ </a:t>
            </a:r>
            <a:r>
              <a:rPr lang="en-US" sz="1600" dirty="0"/>
              <a:t>:</a:t>
            </a:r>
            <a:endParaRPr lang="el-GR" sz="1600" dirty="0"/>
          </a:p>
          <a:p>
            <a:pPr marL="285750" indent="-285750" algn="ctr" fontAlgn="auto">
              <a:spcBef>
                <a:spcPts val="0"/>
              </a:spcBef>
              <a:spcAft>
                <a:spcPts val="0"/>
              </a:spcAft>
              <a:buFont typeface="Arial" panose="020B0604020202020204" pitchFamily="34" charset="0"/>
              <a:buChar char="•"/>
              <a:defRPr/>
            </a:pPr>
            <a:endParaRPr lang="el-GR" sz="1600" dirty="0"/>
          </a:p>
          <a:p>
            <a:pPr marL="285750" indent="-285750" algn="ctr" fontAlgn="auto">
              <a:spcBef>
                <a:spcPts val="600"/>
              </a:spcBef>
              <a:spcAft>
                <a:spcPts val="0"/>
              </a:spcAft>
              <a:buFont typeface="Arial" panose="020B0604020202020204" pitchFamily="34" charset="0"/>
              <a:buChar char="•"/>
              <a:defRPr/>
            </a:pPr>
            <a:r>
              <a:rPr lang="en-US" sz="1600" dirty="0"/>
              <a:t> </a:t>
            </a:r>
            <a:r>
              <a:rPr lang="el-GR" sz="1600" dirty="0"/>
              <a:t>Περιφερειάρχης Κρήτης</a:t>
            </a:r>
          </a:p>
          <a:p>
            <a:pPr marL="285750" indent="-285750" algn="ctr" fontAlgn="auto">
              <a:spcBef>
                <a:spcPts val="600"/>
              </a:spcBef>
              <a:spcAft>
                <a:spcPts val="0"/>
              </a:spcAft>
              <a:buFont typeface="Arial" panose="020B0604020202020204" pitchFamily="34" charset="0"/>
              <a:buChar char="•"/>
              <a:defRPr/>
            </a:pPr>
            <a:r>
              <a:rPr lang="el-GR" sz="1600" dirty="0"/>
              <a:t>Περιφερειακό Συμβούλιο</a:t>
            </a:r>
          </a:p>
          <a:p>
            <a:pPr marL="285750" indent="-285750" algn="ctr" fontAlgn="auto">
              <a:spcBef>
                <a:spcPts val="600"/>
              </a:spcBef>
              <a:spcAft>
                <a:spcPts val="0"/>
              </a:spcAft>
              <a:buFont typeface="Arial" panose="020B0604020202020204" pitchFamily="34" charset="0"/>
              <a:buChar char="•"/>
              <a:defRPr/>
            </a:pPr>
            <a:r>
              <a:rPr lang="el-GR" sz="1600" dirty="0"/>
              <a:t>Οικονομική Επιτροπή</a:t>
            </a:r>
          </a:p>
          <a:p>
            <a:pPr marL="285750" indent="-285750" algn="ctr" fontAlgn="auto">
              <a:spcBef>
                <a:spcPts val="600"/>
              </a:spcBef>
              <a:spcAft>
                <a:spcPts val="0"/>
              </a:spcAft>
              <a:buFont typeface="Arial" panose="020B0604020202020204" pitchFamily="34" charset="0"/>
              <a:buChar char="•"/>
              <a:defRPr/>
            </a:pPr>
            <a:r>
              <a:rPr lang="el-GR" sz="1600" dirty="0" err="1"/>
              <a:t>Αντιπεριφερειάρχης</a:t>
            </a:r>
            <a:r>
              <a:rPr lang="el-GR" sz="1600" dirty="0"/>
              <a:t> Π.Ε. Ηρακλείου </a:t>
            </a:r>
          </a:p>
          <a:p>
            <a:pPr marL="285750" indent="-285750" algn="ctr" fontAlgn="auto">
              <a:spcBef>
                <a:spcPts val="600"/>
              </a:spcBef>
              <a:spcAft>
                <a:spcPts val="0"/>
              </a:spcAft>
              <a:buFont typeface="Arial" panose="020B0604020202020204" pitchFamily="34" charset="0"/>
              <a:buChar char="•"/>
              <a:defRPr/>
            </a:pPr>
            <a:r>
              <a:rPr lang="el-GR" sz="1600" dirty="0" err="1"/>
              <a:t>Αντιπεριφερειάρχες</a:t>
            </a:r>
            <a:r>
              <a:rPr lang="el-GR" sz="1600" dirty="0"/>
              <a:t> </a:t>
            </a:r>
          </a:p>
          <a:p>
            <a:pPr marL="285750" indent="-285750" algn="ctr" fontAlgn="auto">
              <a:spcBef>
                <a:spcPts val="600"/>
              </a:spcBef>
              <a:spcAft>
                <a:spcPts val="0"/>
              </a:spcAft>
              <a:buFont typeface="Arial" panose="020B0604020202020204" pitchFamily="34" charset="0"/>
              <a:buChar char="•"/>
              <a:defRPr/>
            </a:pPr>
            <a:r>
              <a:rPr lang="el-GR" sz="1600" dirty="0"/>
              <a:t>Εκτελεστικός Γραμματέας</a:t>
            </a:r>
          </a:p>
          <a:p>
            <a:pPr marL="285750" indent="-285750" algn="ctr" fontAlgn="auto">
              <a:spcBef>
                <a:spcPts val="600"/>
              </a:spcBef>
              <a:spcAft>
                <a:spcPts val="0"/>
              </a:spcAft>
              <a:buFont typeface="Arial" panose="020B0604020202020204" pitchFamily="34" charset="0"/>
              <a:buChar char="•"/>
              <a:defRPr/>
            </a:pPr>
            <a:r>
              <a:rPr lang="el-GR" sz="1600" dirty="0"/>
              <a:t>Εντεταλμένοι Σύμβουλοι </a:t>
            </a:r>
          </a:p>
          <a:p>
            <a:pPr marL="285750" indent="-285750" algn="ctr" fontAlgn="auto">
              <a:spcBef>
                <a:spcPts val="600"/>
              </a:spcBef>
              <a:spcAft>
                <a:spcPts val="0"/>
              </a:spcAft>
              <a:buFont typeface="Arial" panose="020B0604020202020204" pitchFamily="34" charset="0"/>
              <a:buChar char="•"/>
              <a:defRPr/>
            </a:pPr>
            <a:r>
              <a:rPr lang="el-GR" sz="1600" dirty="0"/>
              <a:t>Νομική Υπηρεσία</a:t>
            </a:r>
          </a:p>
          <a:p>
            <a:pPr marL="285750" indent="-285750" algn="ctr" fontAlgn="auto">
              <a:spcBef>
                <a:spcPts val="600"/>
              </a:spcBef>
              <a:spcAft>
                <a:spcPts val="0"/>
              </a:spcAft>
              <a:buFont typeface="Arial" panose="020B0604020202020204" pitchFamily="34" charset="0"/>
              <a:buChar char="•"/>
              <a:defRPr/>
            </a:pPr>
            <a:r>
              <a:rPr lang="el-GR" sz="1600" dirty="0"/>
              <a:t>Γενική Διεύθυνση Διοίκησης </a:t>
            </a:r>
          </a:p>
          <a:p>
            <a:pPr marL="285750" indent="-285750" algn="ctr" fontAlgn="auto">
              <a:spcBef>
                <a:spcPts val="600"/>
              </a:spcBef>
              <a:spcAft>
                <a:spcPts val="0"/>
              </a:spcAft>
              <a:buFont typeface="Arial" panose="020B0604020202020204" pitchFamily="34" charset="0"/>
              <a:buChar char="•"/>
              <a:defRPr/>
            </a:pPr>
            <a:r>
              <a:rPr lang="el-GR" sz="1600" dirty="0"/>
              <a:t>Γραφείο Τύπου </a:t>
            </a:r>
          </a:p>
          <a:p>
            <a:pPr algn="ctr" fontAlgn="auto">
              <a:spcBef>
                <a:spcPts val="0"/>
              </a:spcBef>
              <a:spcAft>
                <a:spcPts val="0"/>
              </a:spcAft>
              <a:defRPr/>
            </a:pPr>
            <a:endParaRPr lang="el-GR" sz="1600" dirty="0"/>
          </a:p>
          <a:p>
            <a:pPr algn="ctr" fontAlgn="auto">
              <a:spcBef>
                <a:spcPts val="0"/>
              </a:spcBef>
              <a:spcAft>
                <a:spcPts val="0"/>
              </a:spcAft>
              <a:defRPr/>
            </a:pPr>
            <a:r>
              <a:rPr lang="el-GR" sz="1600" b="1" dirty="0"/>
              <a:t>Σύνολο 111 άτομα</a:t>
            </a:r>
          </a:p>
        </p:txBody>
      </p:sp>
      <p:sp>
        <p:nvSpPr>
          <p:cNvPr id="8" name="Τίτλος 1"/>
          <p:cNvSpPr txBox="1">
            <a:spLocks/>
          </p:cNvSpPr>
          <p:nvPr/>
        </p:nvSpPr>
        <p:spPr bwMode="auto">
          <a:xfrm>
            <a:off x="2414588" y="97198"/>
            <a:ext cx="6426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70000" lnSpcReduction="2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lnSpc>
                <a:spcPct val="134000"/>
              </a:lnSpc>
            </a:pPr>
            <a:r>
              <a:rPr lang="el-GR" altLang="el-GR" sz="2800" dirty="0"/>
              <a:t>ΠΡΟΟΔΟΣ Π.4.4.1</a:t>
            </a:r>
            <a:r>
              <a:rPr lang="en-GB" altLang="el-GR" sz="2800" dirty="0"/>
              <a:t> </a:t>
            </a:r>
            <a:r>
              <a:rPr lang="el-GR" altLang="el-GR" sz="2800" dirty="0"/>
              <a:t>ΣΤΡΑΤΗΓΙΚΟΥ ΕΡΓΟΥ Α.Χ.Ε. ΣΕ ΕΜΒΛΗΜΑΤΙΚΟ ΔΗΜΟΣΙΟ ΚΤΙΡΙΟ ΤΗΣ ΠΕΡΙΦΕΡΕΙΑΣ ΚΡΗΤΗΣ</a:t>
            </a:r>
          </a:p>
        </p:txBody>
      </p:sp>
    </p:spTree>
  </p:cSld>
  <p:clrMapOvr>
    <a:masterClrMapping/>
  </p:clrMapOvr>
  <p:transition>
    <p:fade/>
  </p:transition>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2258</TotalTime>
  <Words>1303</Words>
  <Application>Microsoft Office PowerPoint</Application>
  <PresentationFormat>Προβολή στην οθόνη (4:3)</PresentationFormat>
  <Paragraphs>184</Paragraphs>
  <Slides>18</Slides>
  <Notes>1</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18</vt:i4>
      </vt:variant>
    </vt:vector>
  </HeadingPairs>
  <TitlesOfParts>
    <vt:vector size="23" baseType="lpstr">
      <vt:lpstr>Arial</vt:lpstr>
      <vt:lpstr>Calibri</vt:lpstr>
      <vt:lpstr>Verdana</vt:lpstr>
      <vt:lpstr>Wingdings</vt:lpstr>
      <vt:lpstr>Θέμα του Office</vt:lpstr>
      <vt:lpstr>Παρουσίαση του PowerPoint</vt:lpstr>
      <vt:lpstr>ΕΝΕΡΓΕΙΕΣ ΠΕΡΙΦΕΡΕΙΑΣ ΚΡΗΤΗΣ ΜΕΤΑ ΤΗΝ ΕΝΑΡΚΤΗΡΙΑ ΣΥΝΑΝΤΗΣΗ ΤΟΥ ΕΡΓΟΥ</vt:lpstr>
      <vt:lpstr>ΕΝΕΡΓΕΙΕΣ ΠΕΡΙΦΕΡΕΙΑΣ ΚΡΗΤΗΣ ΜΕΤΑ ΤΗΝ ΕΝΑΡΚΤΗΡΙΑ ΣΥΝΑΝΤΗΣΗ ΤΟΥ ΕΡΓΟΥ</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INTERREG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vtsiagkante</dc:creator>
  <cp:lastModifiedBy>tyuser47</cp:lastModifiedBy>
  <cp:revision>259</cp:revision>
  <cp:lastPrinted>2017-10-17T07:15:00Z</cp:lastPrinted>
  <dcterms:created xsi:type="dcterms:W3CDTF">2015-10-07T06:50:18Z</dcterms:created>
  <dcterms:modified xsi:type="dcterms:W3CDTF">2019-06-25T05:20:32Z</dcterms:modified>
</cp:coreProperties>
</file>